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modernComment_26E_5B409532.xml" ContentType="application/vnd.ms-powerpoint.comments+xml"/>
  <Override PartName="/ppt/comments/modernComment_26F_792067EB.xml" ContentType="application/vnd.ms-powerpoint.comments+xml"/>
  <Override PartName="/ppt/notesSlides/notesSlide2.xml" ContentType="application/vnd.openxmlformats-officedocument.presentationml.notesSlide+xml"/>
  <Override PartName="/ppt/comments/modernComment_28B_6C5AF4F5.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omments/modernComment_295_353157D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71" r:id="rId6"/>
    <p:sldMasterId id="2147483663" r:id="rId7"/>
    <p:sldMasterId id="2147483685" r:id="rId8"/>
  </p:sldMasterIdLst>
  <p:notesMasterIdLst>
    <p:notesMasterId r:id="rId84"/>
  </p:notesMasterIdLst>
  <p:handoutMasterIdLst>
    <p:handoutMasterId r:id="rId85"/>
  </p:handoutMasterIdLst>
  <p:sldIdLst>
    <p:sldId id="256" r:id="rId9"/>
    <p:sldId id="621" r:id="rId10"/>
    <p:sldId id="622" r:id="rId11"/>
    <p:sldId id="623" r:id="rId12"/>
    <p:sldId id="624" r:id="rId13"/>
    <p:sldId id="655" r:id="rId14"/>
    <p:sldId id="650" r:id="rId15"/>
    <p:sldId id="651" r:id="rId16"/>
    <p:sldId id="625" r:id="rId17"/>
    <p:sldId id="656" r:id="rId18"/>
    <p:sldId id="632" r:id="rId19"/>
    <p:sldId id="657" r:id="rId20"/>
    <p:sldId id="581" r:id="rId21"/>
    <p:sldId id="500" r:id="rId22"/>
    <p:sldId id="508" r:id="rId23"/>
    <p:sldId id="510" r:id="rId24"/>
    <p:sldId id="609" r:id="rId25"/>
    <p:sldId id="511" r:id="rId26"/>
    <p:sldId id="514" r:id="rId27"/>
    <p:sldId id="515" r:id="rId28"/>
    <p:sldId id="519" r:id="rId29"/>
    <p:sldId id="520" r:id="rId30"/>
    <p:sldId id="521" r:id="rId31"/>
    <p:sldId id="522" r:id="rId32"/>
    <p:sldId id="524" r:id="rId33"/>
    <p:sldId id="588" r:id="rId34"/>
    <p:sldId id="525" r:id="rId35"/>
    <p:sldId id="527" r:id="rId36"/>
    <p:sldId id="528" r:id="rId37"/>
    <p:sldId id="529" r:id="rId38"/>
    <p:sldId id="530" r:id="rId39"/>
    <p:sldId id="531" r:id="rId40"/>
    <p:sldId id="611" r:id="rId41"/>
    <p:sldId id="532" r:id="rId42"/>
    <p:sldId id="658" r:id="rId43"/>
    <p:sldId id="612" r:id="rId44"/>
    <p:sldId id="563" r:id="rId45"/>
    <p:sldId id="545" r:id="rId46"/>
    <p:sldId id="546" r:id="rId47"/>
    <p:sldId id="564" r:id="rId48"/>
    <p:sldId id="547" r:id="rId49"/>
    <p:sldId id="565" r:id="rId50"/>
    <p:sldId id="566" r:id="rId51"/>
    <p:sldId id="567" r:id="rId52"/>
    <p:sldId id="568" r:id="rId53"/>
    <p:sldId id="535" r:id="rId54"/>
    <p:sldId id="580" r:id="rId55"/>
    <p:sldId id="549" r:id="rId56"/>
    <p:sldId id="613" r:id="rId57"/>
    <p:sldId id="548" r:id="rId58"/>
    <p:sldId id="550" r:id="rId59"/>
    <p:sldId id="551" r:id="rId60"/>
    <p:sldId id="582" r:id="rId61"/>
    <p:sldId id="552" r:id="rId62"/>
    <p:sldId id="583" r:id="rId63"/>
    <p:sldId id="555" r:id="rId64"/>
    <p:sldId id="590" r:id="rId65"/>
    <p:sldId id="604" r:id="rId66"/>
    <p:sldId id="644" r:id="rId67"/>
    <p:sldId id="556" r:id="rId68"/>
    <p:sldId id="557" r:id="rId69"/>
    <p:sldId id="585" r:id="rId70"/>
    <p:sldId id="659" r:id="rId71"/>
    <p:sldId id="633" r:id="rId72"/>
    <p:sldId id="634" r:id="rId73"/>
    <p:sldId id="635" r:id="rId74"/>
    <p:sldId id="536" r:id="rId75"/>
    <p:sldId id="645" r:id="rId76"/>
    <p:sldId id="648" r:id="rId77"/>
    <p:sldId id="608" r:id="rId78"/>
    <p:sldId id="660" r:id="rId79"/>
    <p:sldId id="661" r:id="rId80"/>
    <p:sldId id="662" r:id="rId81"/>
    <p:sldId id="663" r:id="rId82"/>
    <p:sldId id="53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D9B72-9300-440B-9D5A-665EC5D07E6D}">
          <p14:sldIdLst>
            <p14:sldId id="256"/>
            <p14:sldId id="621"/>
            <p14:sldId id="622"/>
            <p14:sldId id="623"/>
            <p14:sldId id="624"/>
            <p14:sldId id="655"/>
            <p14:sldId id="650"/>
            <p14:sldId id="651"/>
            <p14:sldId id="625"/>
            <p14:sldId id="656"/>
            <p14:sldId id="632"/>
            <p14:sldId id="657"/>
            <p14:sldId id="581"/>
            <p14:sldId id="500"/>
            <p14:sldId id="508"/>
            <p14:sldId id="510"/>
            <p14:sldId id="609"/>
            <p14:sldId id="511"/>
            <p14:sldId id="514"/>
            <p14:sldId id="515"/>
            <p14:sldId id="519"/>
            <p14:sldId id="520"/>
            <p14:sldId id="521"/>
            <p14:sldId id="522"/>
            <p14:sldId id="524"/>
            <p14:sldId id="588"/>
            <p14:sldId id="525"/>
            <p14:sldId id="527"/>
            <p14:sldId id="528"/>
            <p14:sldId id="529"/>
            <p14:sldId id="530"/>
            <p14:sldId id="531"/>
            <p14:sldId id="611"/>
            <p14:sldId id="532"/>
            <p14:sldId id="658"/>
            <p14:sldId id="612"/>
            <p14:sldId id="563"/>
            <p14:sldId id="545"/>
            <p14:sldId id="546"/>
            <p14:sldId id="564"/>
            <p14:sldId id="547"/>
            <p14:sldId id="565"/>
            <p14:sldId id="566"/>
            <p14:sldId id="567"/>
            <p14:sldId id="568"/>
            <p14:sldId id="535"/>
            <p14:sldId id="580"/>
            <p14:sldId id="549"/>
            <p14:sldId id="613"/>
            <p14:sldId id="548"/>
            <p14:sldId id="550"/>
            <p14:sldId id="551"/>
            <p14:sldId id="582"/>
            <p14:sldId id="552"/>
            <p14:sldId id="583"/>
            <p14:sldId id="555"/>
            <p14:sldId id="590"/>
            <p14:sldId id="604"/>
            <p14:sldId id="644"/>
            <p14:sldId id="556"/>
            <p14:sldId id="557"/>
            <p14:sldId id="585"/>
            <p14:sldId id="659"/>
            <p14:sldId id="633"/>
            <p14:sldId id="634"/>
            <p14:sldId id="635"/>
            <p14:sldId id="536"/>
            <p14:sldId id="645"/>
            <p14:sldId id="648"/>
            <p14:sldId id="608"/>
            <p14:sldId id="660"/>
            <p14:sldId id="661"/>
            <p14:sldId id="662"/>
            <p14:sldId id="663"/>
            <p14:sldId id="5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F9E22-1CD6-85A2-5E41-B6EDBD12CA62}" name="April S. Burns" initials="AB" userId="S::april.burns@medicaid.ms.gov::e00d8aa1-400c-43e2-93e5-4212a9c0cf90" providerId="AD"/>
  <p188:author id="{09828738-9F24-8948-FEC0-F1B525CEFCA1}" name="Kimberly D. Evans" initials="KE" userId="S::kimberly.evans@medicaid.ms.gov::892d46d0-be2c-47bb-8813-c26ee1883fce" providerId="AD"/>
  <p188:author id="{979EA358-58E0-7EF0-2CAC-C5C77CED88D7}" name="Kimberly Reed" initials="KR" userId="S::kreed@telligen.com::a1418414-ebf9-4d81-a0b8-75ed8f9d8b56" providerId="AD"/>
  <p188:author id="{42BC618F-5C48-8747-52D3-6DAA5A78441D}" name="Katrina Merriwether" initials="KM" userId="S::kmerriwether_telligen.com#ext#@msmedicaid.onmicrosoft.com::57587577-618a-483b-b095-c748a1243184" providerId="AD"/>
  <p188:author id="{723C36A6-B266-8D44-EFF8-1B5322ADF7F2}" name="April S. Burns" initials="AB" userId="S::April.Burns@medicaid.ms.gov::e00d8aa1-400c-43e2-93e5-4212a9c0cf90" providerId="AD"/>
  <p188:author id="{1A2D7AB5-AD8D-72C2-4996-068C518999F3}" name="Charity Jones" initials="CJ" userId="S::chjones@telligen.com::3f8f0d37-a8f9-4c89-9e90-ea78a70ff38b" providerId="AD"/>
  <p188:author id="{4A9A13B6-445C-6D3B-6D53-2F5605B18065}" name="Kimberly D. Evans" initials="KDE" userId="S::Kimberly.Evans@medicaid.ms.gov::892d46d0-be2c-47bb-8813-c26ee1883fce" providerId="AD"/>
  <p188:author id="{44F962C5-94ED-5219-C97C-5E61D93B724A}" name="Jennifer R. Grant" initials="JG" userId="S::Jennifer.Grant@medicaid.ms.gov::24929483-4d10-43cb-9204-0483502ff42a" providerId="AD"/>
  <p188:author id="{0FD6A3E2-8EC3-C4A9-8737-7BFA8120140A}" name="Charity Jones" initials="CJ" userId="S::chjones_telligen.com#ext#@msmedicaid.onmicrosoft.com::597d8fd6-9ebb-45fa-86b9-e4b3a691bb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cie Farrell" initials="SF" lastIdx="13" clrIdx="0">
    <p:extLst>
      <p:ext uri="{19B8F6BF-5375-455C-9EA6-DF929625EA0E}">
        <p15:presenceInfo xmlns:p15="http://schemas.microsoft.com/office/powerpoint/2012/main" userId="S::sfarrell@telligen.com::ff152f74-cb12-413f-8863-7b0637c00030" providerId="AD"/>
      </p:ext>
    </p:extLst>
  </p:cmAuthor>
  <p:cmAuthor id="2" name="Nelson Rokke" initials="NR" lastIdx="1" clrIdx="1">
    <p:extLst>
      <p:ext uri="{19B8F6BF-5375-455C-9EA6-DF929625EA0E}">
        <p15:presenceInfo xmlns:p15="http://schemas.microsoft.com/office/powerpoint/2012/main" userId="S::NRokke@telligen.com::2c4af857-74e2-408f-aecc-356fada8aaa1" providerId="AD"/>
      </p:ext>
    </p:extLst>
  </p:cmAuthor>
  <p:cmAuthor id="3" name="Stephanie Wilson" initials="SW" lastIdx="27" clrIdx="2">
    <p:extLst>
      <p:ext uri="{19B8F6BF-5375-455C-9EA6-DF929625EA0E}">
        <p15:presenceInfo xmlns:p15="http://schemas.microsoft.com/office/powerpoint/2012/main" userId="S::swilson@telligen.com::6b1db460-7493-4098-a799-fd6d3f12a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15A32"/>
    <a:srgbClr val="396B8C"/>
    <a:srgbClr val="58595B"/>
    <a:srgbClr val="F79720"/>
    <a:srgbClr val="4C3384"/>
    <a:srgbClr val="19AEA8"/>
    <a:srgbClr val="FAD721"/>
    <a:srgbClr val="82C34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038AB-B63B-466D-981C-F96F4728BB10}" v="12" dt="2025-02-20T15:57:24.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2" autoAdjust="0"/>
  </p:normalViewPr>
  <p:slideViewPr>
    <p:cSldViewPr snapToGrid="0">
      <p:cViewPr varScale="1">
        <p:scale>
          <a:sx n="99" d="100"/>
          <a:sy n="99" d="100"/>
        </p:scale>
        <p:origin x="912"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tableStyles" Target="tableStyle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Jones" userId="3f8f0d37-a8f9-4c89-9e90-ea78a70ff38b" providerId="ADAL" clId="{9E4038AB-B63B-466D-981C-F96F4728BB10}"/>
    <pc:docChg chg="custSel delSld modSld sldOrd modSection">
      <pc:chgData name="Charity Jones" userId="3f8f0d37-a8f9-4c89-9e90-ea78a70ff38b" providerId="ADAL" clId="{9E4038AB-B63B-466D-981C-F96F4728BB10}" dt="2025-02-25T16:44:52.955" v="293" actId="6549"/>
      <pc:docMkLst>
        <pc:docMk/>
      </pc:docMkLst>
      <pc:sldChg chg="del">
        <pc:chgData name="Charity Jones" userId="3f8f0d37-a8f9-4c89-9e90-ea78a70ff38b" providerId="ADAL" clId="{9E4038AB-B63B-466D-981C-F96F4728BB10}" dt="2025-02-20T15:52:02.225" v="268" actId="47"/>
        <pc:sldMkLst>
          <pc:docMk/>
          <pc:sldMk cId="199486155" sldId="279"/>
        </pc:sldMkLst>
      </pc:sldChg>
      <pc:sldChg chg="ord">
        <pc:chgData name="Charity Jones" userId="3f8f0d37-a8f9-4c89-9e90-ea78a70ff38b" providerId="ADAL" clId="{9E4038AB-B63B-466D-981C-F96F4728BB10}" dt="2025-02-20T15:52:16.355" v="270"/>
        <pc:sldMkLst>
          <pc:docMk/>
          <pc:sldMk cId="2537785394" sldId="500"/>
        </pc:sldMkLst>
      </pc:sldChg>
      <pc:sldChg chg="modSp del mod">
        <pc:chgData name="Charity Jones" userId="3f8f0d37-a8f9-4c89-9e90-ea78a70ff38b" providerId="ADAL" clId="{9E4038AB-B63B-466D-981C-F96F4728BB10}" dt="2025-02-17T21:52:02.551" v="34" actId="47"/>
        <pc:sldMkLst>
          <pc:docMk/>
          <pc:sldMk cId="2734687703" sldId="627"/>
        </pc:sldMkLst>
      </pc:sldChg>
      <pc:sldChg chg="modSp mod">
        <pc:chgData name="Charity Jones" userId="3f8f0d37-a8f9-4c89-9e90-ea78a70ff38b" providerId="ADAL" clId="{9E4038AB-B63B-466D-981C-F96F4728BB10}" dt="2025-02-20T15:41:49.147" v="42" actId="20577"/>
        <pc:sldMkLst>
          <pc:docMk/>
          <pc:sldMk cId="3340312660" sldId="632"/>
        </pc:sldMkLst>
        <pc:spChg chg="mod">
          <ac:chgData name="Charity Jones" userId="3f8f0d37-a8f9-4c89-9e90-ea78a70ff38b" providerId="ADAL" clId="{9E4038AB-B63B-466D-981C-F96F4728BB10}" dt="2025-02-20T15:41:49.147" v="42" actId="20577"/>
          <ac:spMkLst>
            <pc:docMk/>
            <pc:sldMk cId="3340312660" sldId="632"/>
            <ac:spMk id="2" creationId="{A3A6009B-84FB-0B36-FA9C-3571167FA308}"/>
          </ac:spMkLst>
        </pc:spChg>
      </pc:sldChg>
      <pc:sldChg chg="addSp delSp modSp mod">
        <pc:chgData name="Charity Jones" userId="3f8f0d37-a8f9-4c89-9e90-ea78a70ff38b" providerId="ADAL" clId="{9E4038AB-B63B-466D-981C-F96F4728BB10}" dt="2025-02-20T15:51:35.484" v="267" actId="1076"/>
        <pc:sldMkLst>
          <pc:docMk/>
          <pc:sldMk cId="2192090394" sldId="657"/>
        </pc:sldMkLst>
        <pc:spChg chg="mod">
          <ac:chgData name="Charity Jones" userId="3f8f0d37-a8f9-4c89-9e90-ea78a70ff38b" providerId="ADAL" clId="{9E4038AB-B63B-466D-981C-F96F4728BB10}" dt="2025-02-20T15:42:00.429" v="45" actId="5793"/>
          <ac:spMkLst>
            <pc:docMk/>
            <pc:sldMk cId="2192090394" sldId="657"/>
            <ac:spMk id="2" creationId="{15B1F966-597F-34EC-CCD0-5FBFA2E221F1}"/>
          </ac:spMkLst>
        </pc:spChg>
        <pc:spChg chg="mod">
          <ac:chgData name="Charity Jones" userId="3f8f0d37-a8f9-4c89-9e90-ea78a70ff38b" providerId="ADAL" clId="{9E4038AB-B63B-466D-981C-F96F4728BB10}" dt="2025-02-20T15:46:57.134" v="164" actId="14100"/>
          <ac:spMkLst>
            <pc:docMk/>
            <pc:sldMk cId="2192090394" sldId="657"/>
            <ac:spMk id="3" creationId="{5ADF584D-28D8-1688-279A-AC3F3C68A34D}"/>
          </ac:spMkLst>
        </pc:spChg>
        <pc:spChg chg="add mod">
          <ac:chgData name="Charity Jones" userId="3f8f0d37-a8f9-4c89-9e90-ea78a70ff38b" providerId="ADAL" clId="{9E4038AB-B63B-466D-981C-F96F4728BB10}" dt="2025-02-20T15:49:56.496" v="227" actId="113"/>
          <ac:spMkLst>
            <pc:docMk/>
            <pc:sldMk cId="2192090394" sldId="657"/>
            <ac:spMk id="11" creationId="{F9143E59-4D54-DB5E-8F71-0DF591E56410}"/>
          </ac:spMkLst>
        </pc:spChg>
        <pc:spChg chg="add mod">
          <ac:chgData name="Charity Jones" userId="3f8f0d37-a8f9-4c89-9e90-ea78a70ff38b" providerId="ADAL" clId="{9E4038AB-B63B-466D-981C-F96F4728BB10}" dt="2025-02-20T15:51:35.484" v="267" actId="1076"/>
          <ac:spMkLst>
            <pc:docMk/>
            <pc:sldMk cId="2192090394" sldId="657"/>
            <ac:spMk id="13" creationId="{FB973677-9C8C-6983-533C-C67B770C8757}"/>
          </ac:spMkLst>
        </pc:spChg>
        <pc:picChg chg="add mod modCrop">
          <ac:chgData name="Charity Jones" userId="3f8f0d37-a8f9-4c89-9e90-ea78a70ff38b" providerId="ADAL" clId="{9E4038AB-B63B-466D-981C-F96F4728BB10}" dt="2025-02-20T15:49:32.130" v="225" actId="1076"/>
          <ac:picMkLst>
            <pc:docMk/>
            <pc:sldMk cId="2192090394" sldId="657"/>
            <ac:picMk id="5" creationId="{E9326E0D-59D7-63F5-881C-CD221457104F}"/>
          </ac:picMkLst>
        </pc:picChg>
        <pc:picChg chg="add mod">
          <ac:chgData name="Charity Jones" userId="3f8f0d37-a8f9-4c89-9e90-ea78a70ff38b" providerId="ADAL" clId="{9E4038AB-B63B-466D-981C-F96F4728BB10}" dt="2025-02-20T15:47:44.641" v="180" actId="1076"/>
          <ac:picMkLst>
            <pc:docMk/>
            <pc:sldMk cId="2192090394" sldId="657"/>
            <ac:picMk id="7" creationId="{146F52BB-040F-5F8E-36D8-EDC7116E391D}"/>
          </ac:picMkLst>
        </pc:picChg>
        <pc:picChg chg="add mod">
          <ac:chgData name="Charity Jones" userId="3f8f0d37-a8f9-4c89-9e90-ea78a70ff38b" providerId="ADAL" clId="{9E4038AB-B63B-466D-981C-F96F4728BB10}" dt="2025-02-20T15:47:33.835" v="177" actId="1076"/>
          <ac:picMkLst>
            <pc:docMk/>
            <pc:sldMk cId="2192090394" sldId="657"/>
            <ac:picMk id="9" creationId="{89D08380-EC26-CEBD-9345-4F9662B72A4E}"/>
          </ac:picMkLst>
        </pc:picChg>
      </pc:sldChg>
      <pc:sldChg chg="addSp delSp modSp mod">
        <pc:chgData name="Charity Jones" userId="3f8f0d37-a8f9-4c89-9e90-ea78a70ff38b" providerId="ADAL" clId="{9E4038AB-B63B-466D-981C-F96F4728BB10}" dt="2025-02-20T15:57:33.298" v="281" actId="1076"/>
        <pc:sldMkLst>
          <pc:docMk/>
          <pc:sldMk cId="4223292503" sldId="660"/>
        </pc:sldMkLst>
        <pc:spChg chg="mod">
          <ac:chgData name="Charity Jones" userId="3f8f0d37-a8f9-4c89-9e90-ea78a70ff38b" providerId="ADAL" clId="{9E4038AB-B63B-466D-981C-F96F4728BB10}" dt="2025-02-20T15:56:55.944" v="271"/>
          <ac:spMkLst>
            <pc:docMk/>
            <pc:sldMk cId="4223292503" sldId="660"/>
            <ac:spMk id="2" creationId="{386C9718-DE78-F240-D3C0-A85969EB0AFA}"/>
          </ac:spMkLst>
        </pc:spChg>
        <pc:picChg chg="add mod">
          <ac:chgData name="Charity Jones" userId="3f8f0d37-a8f9-4c89-9e90-ea78a70ff38b" providerId="ADAL" clId="{9E4038AB-B63B-466D-981C-F96F4728BB10}" dt="2025-02-20T15:57:33.298" v="281" actId="1076"/>
          <ac:picMkLst>
            <pc:docMk/>
            <pc:sldMk cId="4223292503" sldId="660"/>
            <ac:picMk id="8" creationId="{0F032D44-5DF6-E5A8-109D-FDEFE6AF1810}"/>
          </ac:picMkLst>
        </pc:picChg>
      </pc:sldChg>
      <pc:sldChg chg="modSp mod">
        <pc:chgData name="Charity Jones" userId="3f8f0d37-a8f9-4c89-9e90-ea78a70ff38b" providerId="ADAL" clId="{9E4038AB-B63B-466D-981C-F96F4728BB10}" dt="2025-02-25T16:44:52.955" v="293" actId="6549"/>
        <pc:sldMkLst>
          <pc:docMk/>
          <pc:sldMk cId="3598175381" sldId="663"/>
        </pc:sldMkLst>
        <pc:spChg chg="mod">
          <ac:chgData name="Charity Jones" userId="3f8f0d37-a8f9-4c89-9e90-ea78a70ff38b" providerId="ADAL" clId="{9E4038AB-B63B-466D-981C-F96F4728BB10}" dt="2025-02-25T16:44:52.955" v="293" actId="6549"/>
          <ac:spMkLst>
            <pc:docMk/>
            <pc:sldMk cId="3598175381" sldId="663"/>
            <ac:spMk id="9" creationId="{D2A66102-B77F-8A96-A693-E4DF3AF3ADB0}"/>
          </ac:spMkLst>
        </pc:spChg>
      </pc:sldChg>
    </pc:docChg>
  </pc:docChgLst>
</pc:chgInfo>
</file>

<file path=ppt/comments/modernComment_26E_5B409532.xml><?xml version="1.0" encoding="utf-8"?>
<p188:cmLst xmlns:a="http://schemas.openxmlformats.org/drawingml/2006/main" xmlns:r="http://schemas.openxmlformats.org/officeDocument/2006/relationships" xmlns:p188="http://schemas.microsoft.com/office/powerpoint/2018/8/main">
  <p188:cm id="{0717E2B8-B6E4-4273-9FBB-FFAE8E6BB6B1}" authorId="{723C36A6-B266-8D44-EFF8-1B5322ADF7F2}" status="resolved" created="2025-01-13T16:57:33.859">
    <ac:txMkLst xmlns:ac="http://schemas.microsoft.com/office/drawing/2013/main/command">
      <pc:docMk xmlns:pc="http://schemas.microsoft.com/office/powerpoint/2013/main/command"/>
      <pc:sldMk xmlns:pc="http://schemas.microsoft.com/office/powerpoint/2013/main/command" cId="1530959154" sldId="622"/>
      <ac:spMk id="5" creationId="{59FEA622-0A8E-E5BC-21A9-254D51287783}"/>
      <ac:txMk cp="45" len="35">
        <ac:context len="213" hash="396200708"/>
      </ac:txMk>
    </ac:txMkLst>
    <p188:pos x="3432803" y="1219892"/>
    <p188:txBody>
      <a:bodyPr/>
      <a:lstStyle/>
      <a:p>
        <a:r>
          <a:rPr lang="en-US"/>
          <a:t>Is there a reason only Untimely Submissions and Outpatient Services are being discussed under these topics?</a:t>
        </a:r>
      </a:p>
    </p188:txBody>
  </p188:cm>
</p188:cmLst>
</file>

<file path=ppt/comments/modernComment_26F_792067EB.xml><?xml version="1.0" encoding="utf-8"?>
<p188:cmLst xmlns:a="http://schemas.openxmlformats.org/drawingml/2006/main" xmlns:r="http://schemas.openxmlformats.org/officeDocument/2006/relationships" xmlns:p188="http://schemas.microsoft.com/office/powerpoint/2018/8/main">
  <p188:cm id="{D23834EF-618D-4145-912B-466659B78CD9}" authorId="{723C36A6-B266-8D44-EFF8-1B5322ADF7F2}" status="resolved" created="2025-01-13T16:58:43.424">
    <ac:deMkLst xmlns:ac="http://schemas.microsoft.com/office/drawing/2013/main/command">
      <pc:docMk xmlns:pc="http://schemas.microsoft.com/office/powerpoint/2013/main/command"/>
      <pc:sldMk xmlns:pc="http://schemas.microsoft.com/office/powerpoint/2013/main/command" cId="0" sldId="258"/>
      <ac:spMk id="7" creationId="{00000000-0000-0000-0000-000000000000}"/>
    </ac:deMkLst>
    <p188:txBody>
      <a:bodyPr/>
      <a:lstStyle/>
      <a:p>
        <a:r>
          <a:rPr lang="en-US"/>
          <a:t>I would reword this to state something along the lines of, “For specific complaints or to provide feedback on the review process, please send your inquiries to XYZ.”</a:t>
        </a:r>
      </a:p>
    </p188:txBody>
  </p188:cm>
  <p188:cm id="{FA68784F-B204-4AE5-A2C9-0F215BBE066D}" authorId="{723C36A6-B266-8D44-EFF8-1B5322ADF7F2}" status="resolved" created="2025-01-14T16:09:08.107">
    <ac:txMkLst xmlns:ac="http://schemas.microsoft.com/office/drawing/2013/main/command">
      <pc:docMk xmlns:pc="http://schemas.microsoft.com/office/powerpoint/2013/main/command"/>
      <pc:sldMk xmlns:pc="http://schemas.microsoft.com/office/powerpoint/2013/main/command" cId="0" sldId="258"/>
      <ac:spMk id="6" creationId="{00000000-0000-0000-0000-000000000000}"/>
      <ac:txMk cp="0">
        <ac:context len="1" hash="13"/>
      </ac:txMk>
    </ac:txMkLst>
    <p188:txBody>
      <a:bodyPr/>
      <a:lstStyle/>
      <a:p>
        <a:r>
          <a:rPr lang="en-US"/>
          <a:t>Shorten to maybe Troubleshoot authorization submission issues.</a:t>
        </a:r>
      </a:p>
    </p188:txBody>
  </p188:cm>
</p188:cmLst>
</file>

<file path=ppt/comments/modernComment_28B_6C5AF4F5.xml><?xml version="1.0" encoding="utf-8"?>
<p188:cmLst xmlns:a="http://schemas.openxmlformats.org/drawingml/2006/main" xmlns:r="http://schemas.openxmlformats.org/officeDocument/2006/relationships" xmlns:p188="http://schemas.microsoft.com/office/powerpoint/2018/8/main">
  <p188:cm id="{80379BEE-8283-4971-8234-FFDA080B6EC8}" authorId="{1A2D7AB5-AD8D-72C2-4996-068C518999F3}" created="2025-02-12T15:21:30.532">
    <pc:sldMkLst xmlns:pc="http://schemas.microsoft.com/office/powerpoint/2013/main/command">
      <pc:docMk/>
      <pc:sldMk cId="1817900277" sldId="628"/>
    </pc:sldMkLst>
    <p188:txBody>
      <a:bodyPr/>
      <a:lstStyle/>
      <a:p>
        <a:r>
          <a:rPr lang="en-US"/>
          <a:t>Added definition</a:t>
        </a:r>
      </a:p>
    </p188:txBody>
  </p188:cm>
</p188:cmLst>
</file>

<file path=ppt/comments/modernComment_295_353157DF.xml><?xml version="1.0" encoding="utf-8"?>
<p188:cmLst xmlns:a="http://schemas.openxmlformats.org/drawingml/2006/main" xmlns:r="http://schemas.openxmlformats.org/officeDocument/2006/relationships" xmlns:p188="http://schemas.microsoft.com/office/powerpoint/2018/8/main">
  <p188:cm id="{7A0F281E-4DC1-4A75-ADA9-7080BEFF6E60}" authorId="{1A2D7AB5-AD8D-72C2-4996-068C518999F3}" created="2025-02-17T21:49:23.190">
    <pc:sldMkLst xmlns:pc="http://schemas.microsoft.com/office/powerpoint/2013/main/command">
      <pc:docMk/>
      <pc:sldMk cId="892426207" sldId="661"/>
    </pc:sldMkLst>
    <p188:txBody>
      <a:bodyPr/>
      <a:lstStyle/>
      <a:p>
        <a:r>
          <a:rPr lang="en-US"/>
          <a:t>Added faq</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BC144-F013-47CC-91CC-3327ED2474B6}"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6E9FF8B3-AD12-4B99-BB2A-05B0607B0241}">
      <dgm:prSet custT="1"/>
      <dgm:spPr/>
      <dgm:t>
        <a:bodyPr/>
        <a:lstStyle/>
        <a:p>
          <a:r>
            <a:rPr lang="en-US" sz="2000" b="1" i="0" baseline="0"/>
            <a:t>Discharge Information Task</a:t>
          </a:r>
          <a:r>
            <a:rPr lang="en-US" sz="2000" b="0" i="0" baseline="0"/>
            <a:t>: For specific requests, a provider will receive a Discharge Information Task. This task will be shown in the scheduled task queue with the task type of “Discharge Status.” If the member has not been discharged and is still in the facility, the task does not need to be started until the discharge occurs.</a:t>
          </a:r>
        </a:p>
        <a:p>
          <a:r>
            <a:rPr lang="en-US" sz="2000" b="0" i="0" baseline="0"/>
            <a:t>If an extension of stay (CSR) is submitted, the task will be removed and a new task will be displayed once the Continue Stay Review has been completed. </a:t>
          </a:r>
          <a:endParaRPr lang="en-US" sz="2000"/>
        </a:p>
      </dgm:t>
    </dgm:pt>
    <dgm:pt modelId="{A00CCE53-14C2-4598-9F03-C7DA63AC0317}" type="parTrans" cxnId="{50A05EE1-7288-4DFD-942B-E5C38A8CE208}">
      <dgm:prSet/>
      <dgm:spPr/>
      <dgm:t>
        <a:bodyPr/>
        <a:lstStyle/>
        <a:p>
          <a:endParaRPr lang="en-US"/>
        </a:p>
      </dgm:t>
    </dgm:pt>
    <dgm:pt modelId="{64FB2030-B760-4A99-831E-891BE34C6A08}" type="sibTrans" cxnId="{50A05EE1-7288-4DFD-942B-E5C38A8CE208}">
      <dgm:prSet/>
      <dgm:spPr/>
      <dgm:t>
        <a:bodyPr/>
        <a:lstStyle/>
        <a:p>
          <a:endParaRPr lang="en-US"/>
        </a:p>
      </dgm:t>
    </dgm:pt>
    <dgm:pt modelId="{7C4088A7-3D8D-4502-A1AE-30ECD807CF2D}">
      <dgm:prSet custT="1"/>
      <dgm:spPr/>
      <dgm:t>
        <a:bodyPr/>
        <a:lstStyle/>
        <a:p>
          <a:endParaRPr lang="en-US" sz="1400"/>
        </a:p>
      </dgm:t>
    </dgm:pt>
    <dgm:pt modelId="{421F150C-10D6-4D97-8AF1-70E294ED1707}" type="parTrans" cxnId="{B093C6BC-2450-4B7D-BE96-A5B179A4C723}">
      <dgm:prSet/>
      <dgm:spPr/>
      <dgm:t>
        <a:bodyPr/>
        <a:lstStyle/>
        <a:p>
          <a:endParaRPr lang="en-US"/>
        </a:p>
      </dgm:t>
    </dgm:pt>
    <dgm:pt modelId="{17AA7272-4FE9-465A-9B48-B31F6A8FA863}" type="sibTrans" cxnId="{B093C6BC-2450-4B7D-BE96-A5B179A4C723}">
      <dgm:prSet/>
      <dgm:spPr/>
      <dgm:t>
        <a:bodyPr/>
        <a:lstStyle/>
        <a:p>
          <a:endParaRPr lang="en-US"/>
        </a:p>
      </dgm:t>
    </dgm:pt>
    <dgm:pt modelId="{D70A5292-7C87-4382-9D32-6F2A413E07CB}" type="pres">
      <dgm:prSet presAssocID="{110BC144-F013-47CC-91CC-3327ED2474B6}" presName="vert0" presStyleCnt="0">
        <dgm:presLayoutVars>
          <dgm:dir/>
          <dgm:animOne val="branch"/>
          <dgm:animLvl val="lvl"/>
        </dgm:presLayoutVars>
      </dgm:prSet>
      <dgm:spPr/>
    </dgm:pt>
    <dgm:pt modelId="{49AA7141-7864-4F26-88F6-3A2BC3C37698}" type="pres">
      <dgm:prSet presAssocID="{6E9FF8B3-AD12-4B99-BB2A-05B0607B0241}" presName="thickLine" presStyleLbl="alignNode1" presStyleIdx="0" presStyleCnt="2"/>
      <dgm:spPr/>
    </dgm:pt>
    <dgm:pt modelId="{22D97991-9887-474C-BBC5-C625579112D1}" type="pres">
      <dgm:prSet presAssocID="{6E9FF8B3-AD12-4B99-BB2A-05B0607B0241}" presName="horz1" presStyleCnt="0"/>
      <dgm:spPr/>
    </dgm:pt>
    <dgm:pt modelId="{E1F3A26D-BE12-4749-BD40-DFCDC0A8EB83}" type="pres">
      <dgm:prSet presAssocID="{6E9FF8B3-AD12-4B99-BB2A-05B0607B0241}" presName="tx1" presStyleLbl="revTx" presStyleIdx="0" presStyleCnt="2"/>
      <dgm:spPr/>
    </dgm:pt>
    <dgm:pt modelId="{5AD1A243-83AE-4236-8F99-4D3D72A5D7F6}" type="pres">
      <dgm:prSet presAssocID="{6E9FF8B3-AD12-4B99-BB2A-05B0607B0241}" presName="vert1" presStyleCnt="0"/>
      <dgm:spPr/>
    </dgm:pt>
    <dgm:pt modelId="{3725F237-06FB-41F1-9E4F-F9525260D116}" type="pres">
      <dgm:prSet presAssocID="{7C4088A7-3D8D-4502-A1AE-30ECD807CF2D}" presName="thickLine" presStyleLbl="alignNode1" presStyleIdx="1" presStyleCnt="2"/>
      <dgm:spPr/>
    </dgm:pt>
    <dgm:pt modelId="{4681BBE9-116C-45B0-9825-120919A0210E}" type="pres">
      <dgm:prSet presAssocID="{7C4088A7-3D8D-4502-A1AE-30ECD807CF2D}" presName="horz1" presStyleCnt="0"/>
      <dgm:spPr/>
    </dgm:pt>
    <dgm:pt modelId="{EA3C0C70-EB6F-4D9D-AC75-7C5F61D1AB21}" type="pres">
      <dgm:prSet presAssocID="{7C4088A7-3D8D-4502-A1AE-30ECD807CF2D}" presName="tx1" presStyleLbl="revTx" presStyleIdx="1" presStyleCnt="2" custFlipVert="0" custScaleY="4727"/>
      <dgm:spPr/>
    </dgm:pt>
    <dgm:pt modelId="{6940949D-1E56-491D-BBCB-682585A14DFB}" type="pres">
      <dgm:prSet presAssocID="{7C4088A7-3D8D-4502-A1AE-30ECD807CF2D}" presName="vert1" presStyleCnt="0"/>
      <dgm:spPr/>
    </dgm:pt>
  </dgm:ptLst>
  <dgm:cxnLst>
    <dgm:cxn modelId="{EEBD0D24-BD93-4401-A102-673A2FBFA394}" type="presOf" srcId="{110BC144-F013-47CC-91CC-3327ED2474B6}" destId="{D70A5292-7C87-4382-9D32-6F2A413E07CB}" srcOrd="0" destOrd="0" presId="urn:microsoft.com/office/officeart/2008/layout/LinedList"/>
    <dgm:cxn modelId="{E7491979-726F-4830-A348-A9324491235B}" type="presOf" srcId="{6E9FF8B3-AD12-4B99-BB2A-05B0607B0241}" destId="{E1F3A26D-BE12-4749-BD40-DFCDC0A8EB83}" srcOrd="0" destOrd="0" presId="urn:microsoft.com/office/officeart/2008/layout/LinedList"/>
    <dgm:cxn modelId="{9F86FA96-620F-4E73-9CEC-52BA585E20FF}" type="presOf" srcId="{7C4088A7-3D8D-4502-A1AE-30ECD807CF2D}" destId="{EA3C0C70-EB6F-4D9D-AC75-7C5F61D1AB21}" srcOrd="0" destOrd="0" presId="urn:microsoft.com/office/officeart/2008/layout/LinedList"/>
    <dgm:cxn modelId="{B093C6BC-2450-4B7D-BE96-A5B179A4C723}" srcId="{110BC144-F013-47CC-91CC-3327ED2474B6}" destId="{7C4088A7-3D8D-4502-A1AE-30ECD807CF2D}" srcOrd="1" destOrd="0" parTransId="{421F150C-10D6-4D97-8AF1-70E294ED1707}" sibTransId="{17AA7272-4FE9-465A-9B48-B31F6A8FA863}"/>
    <dgm:cxn modelId="{50A05EE1-7288-4DFD-942B-E5C38A8CE208}" srcId="{110BC144-F013-47CC-91CC-3327ED2474B6}" destId="{6E9FF8B3-AD12-4B99-BB2A-05B0607B0241}" srcOrd="0" destOrd="0" parTransId="{A00CCE53-14C2-4598-9F03-C7DA63AC0317}" sibTransId="{64FB2030-B760-4A99-831E-891BE34C6A08}"/>
    <dgm:cxn modelId="{C09D3E2E-EEA7-4B29-B4B0-2E0B00095949}" type="presParOf" srcId="{D70A5292-7C87-4382-9D32-6F2A413E07CB}" destId="{49AA7141-7864-4F26-88F6-3A2BC3C37698}" srcOrd="0" destOrd="0" presId="urn:microsoft.com/office/officeart/2008/layout/LinedList"/>
    <dgm:cxn modelId="{09A3872F-C2E9-4E93-8CAC-481FEA12A846}" type="presParOf" srcId="{D70A5292-7C87-4382-9D32-6F2A413E07CB}" destId="{22D97991-9887-474C-BBC5-C625579112D1}" srcOrd="1" destOrd="0" presId="urn:microsoft.com/office/officeart/2008/layout/LinedList"/>
    <dgm:cxn modelId="{6E2885CA-6DE2-4CEC-BEAB-B138EF4DBE31}" type="presParOf" srcId="{22D97991-9887-474C-BBC5-C625579112D1}" destId="{E1F3A26D-BE12-4749-BD40-DFCDC0A8EB83}" srcOrd="0" destOrd="0" presId="urn:microsoft.com/office/officeart/2008/layout/LinedList"/>
    <dgm:cxn modelId="{B79DA9A6-5D02-4BB7-9592-6223138C4369}" type="presParOf" srcId="{22D97991-9887-474C-BBC5-C625579112D1}" destId="{5AD1A243-83AE-4236-8F99-4D3D72A5D7F6}" srcOrd="1" destOrd="0" presId="urn:microsoft.com/office/officeart/2008/layout/LinedList"/>
    <dgm:cxn modelId="{18F7BD95-FDE7-4586-9FA5-EA68B92CF267}" type="presParOf" srcId="{D70A5292-7C87-4382-9D32-6F2A413E07CB}" destId="{3725F237-06FB-41F1-9E4F-F9525260D116}" srcOrd="2" destOrd="0" presId="urn:microsoft.com/office/officeart/2008/layout/LinedList"/>
    <dgm:cxn modelId="{BD6C616C-4B37-4188-8CAB-3F3E522D6400}" type="presParOf" srcId="{D70A5292-7C87-4382-9D32-6F2A413E07CB}" destId="{4681BBE9-116C-45B0-9825-120919A0210E}" srcOrd="3" destOrd="0" presId="urn:microsoft.com/office/officeart/2008/layout/LinedList"/>
    <dgm:cxn modelId="{078613D3-C063-4B9D-BCD9-E519B24E7126}" type="presParOf" srcId="{4681BBE9-116C-45B0-9825-120919A0210E}" destId="{EA3C0C70-EB6F-4D9D-AC75-7C5F61D1AB21}" srcOrd="0" destOrd="0" presId="urn:microsoft.com/office/officeart/2008/layout/LinedList"/>
    <dgm:cxn modelId="{57AB208C-5275-4E84-9E2F-3800B949D00A}" type="presParOf" srcId="{4681BBE9-116C-45B0-9825-120919A0210E}" destId="{6940949D-1E56-491D-BBCB-682585A14D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BC144-F013-47CC-91CC-3327ED2474B6}"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6E9FF8B3-AD12-4B99-BB2A-05B0607B0241}">
      <dgm:prSet custT="1"/>
      <dgm:spPr/>
      <dgm:t>
        <a:bodyPr/>
        <a:lstStyle/>
        <a:p>
          <a:endParaRPr lang="en-US" sz="1400"/>
        </a:p>
      </dgm:t>
    </dgm:pt>
    <dgm:pt modelId="{A00CCE53-14C2-4598-9F03-C7DA63AC0317}" type="parTrans" cxnId="{50A05EE1-7288-4DFD-942B-E5C38A8CE208}">
      <dgm:prSet/>
      <dgm:spPr/>
      <dgm:t>
        <a:bodyPr/>
        <a:lstStyle/>
        <a:p>
          <a:endParaRPr lang="en-US"/>
        </a:p>
      </dgm:t>
    </dgm:pt>
    <dgm:pt modelId="{64FB2030-B760-4A99-831E-891BE34C6A08}" type="sibTrans" cxnId="{50A05EE1-7288-4DFD-942B-E5C38A8CE208}">
      <dgm:prSet/>
      <dgm:spPr/>
      <dgm:t>
        <a:bodyPr/>
        <a:lstStyle/>
        <a:p>
          <a:endParaRPr lang="en-US"/>
        </a:p>
      </dgm:t>
    </dgm:pt>
    <dgm:pt modelId="{7C4088A7-3D8D-4502-A1AE-30ECD807CF2D}">
      <dgm:prSet custT="1"/>
      <dgm:spPr/>
      <dgm:t>
        <a:bodyPr/>
        <a:lstStyle/>
        <a:p>
          <a:r>
            <a:rPr lang="en-US" sz="2000" b="1" i="0" baseline="0"/>
            <a:t>Starting the Discharge Task </a:t>
          </a:r>
          <a:r>
            <a:rPr lang="en-US" sz="2000" b="0" i="0" baseline="0"/>
            <a:t>To submit a discharge for a review: 1. Users may start the task by clicking on the ellipses for the action menu and selecting “start” to be directed to the Authorization Request screen.  Note: If the task has been started, but not completed, the action menu will display the option “Resume”.</a:t>
          </a:r>
        </a:p>
        <a:p>
          <a:r>
            <a:rPr lang="en-US" sz="2000" b="1" i="0" baseline="0"/>
            <a:t>Authorization Request Screen: </a:t>
          </a:r>
          <a:r>
            <a:rPr lang="en-US" sz="2000" b="0" i="0" baseline="0"/>
            <a:t>Once the task is started(or resumed), the provider will see a limited view of the authorization request screen. The following information will be displayed: Authorization Request case information, Discharge, Diagnosis, and Documentation panels. </a:t>
          </a:r>
          <a:endParaRPr lang="en-US" sz="2000"/>
        </a:p>
      </dgm:t>
    </dgm:pt>
    <dgm:pt modelId="{421F150C-10D6-4D97-8AF1-70E294ED1707}" type="parTrans" cxnId="{B093C6BC-2450-4B7D-BE96-A5B179A4C723}">
      <dgm:prSet/>
      <dgm:spPr/>
      <dgm:t>
        <a:bodyPr/>
        <a:lstStyle/>
        <a:p>
          <a:endParaRPr lang="en-US"/>
        </a:p>
      </dgm:t>
    </dgm:pt>
    <dgm:pt modelId="{17AA7272-4FE9-465A-9B48-B31F6A8FA863}" type="sibTrans" cxnId="{B093C6BC-2450-4B7D-BE96-A5B179A4C723}">
      <dgm:prSet/>
      <dgm:spPr/>
      <dgm:t>
        <a:bodyPr/>
        <a:lstStyle/>
        <a:p>
          <a:endParaRPr lang="en-US"/>
        </a:p>
      </dgm:t>
    </dgm:pt>
    <dgm:pt modelId="{D70A5292-7C87-4382-9D32-6F2A413E07CB}" type="pres">
      <dgm:prSet presAssocID="{110BC144-F013-47CC-91CC-3327ED2474B6}" presName="vert0" presStyleCnt="0">
        <dgm:presLayoutVars>
          <dgm:dir/>
          <dgm:animOne val="branch"/>
          <dgm:animLvl val="lvl"/>
        </dgm:presLayoutVars>
      </dgm:prSet>
      <dgm:spPr/>
    </dgm:pt>
    <dgm:pt modelId="{49AA7141-7864-4F26-88F6-3A2BC3C37698}" type="pres">
      <dgm:prSet presAssocID="{6E9FF8B3-AD12-4B99-BB2A-05B0607B0241}" presName="thickLine" presStyleLbl="alignNode1" presStyleIdx="0" presStyleCnt="2"/>
      <dgm:spPr/>
    </dgm:pt>
    <dgm:pt modelId="{22D97991-9887-474C-BBC5-C625579112D1}" type="pres">
      <dgm:prSet presAssocID="{6E9FF8B3-AD12-4B99-BB2A-05B0607B0241}" presName="horz1" presStyleCnt="0"/>
      <dgm:spPr/>
    </dgm:pt>
    <dgm:pt modelId="{E1F3A26D-BE12-4749-BD40-DFCDC0A8EB83}" type="pres">
      <dgm:prSet presAssocID="{6E9FF8B3-AD12-4B99-BB2A-05B0607B0241}" presName="tx1" presStyleLbl="revTx" presStyleIdx="0" presStyleCnt="2" custFlipVert="1" custScaleY="5173"/>
      <dgm:spPr/>
    </dgm:pt>
    <dgm:pt modelId="{5AD1A243-83AE-4236-8F99-4D3D72A5D7F6}" type="pres">
      <dgm:prSet presAssocID="{6E9FF8B3-AD12-4B99-BB2A-05B0607B0241}" presName="vert1" presStyleCnt="0"/>
      <dgm:spPr/>
    </dgm:pt>
    <dgm:pt modelId="{3725F237-06FB-41F1-9E4F-F9525260D116}" type="pres">
      <dgm:prSet presAssocID="{7C4088A7-3D8D-4502-A1AE-30ECD807CF2D}" presName="thickLine" presStyleLbl="alignNode1" presStyleIdx="1" presStyleCnt="2"/>
      <dgm:spPr/>
    </dgm:pt>
    <dgm:pt modelId="{4681BBE9-116C-45B0-9825-120919A0210E}" type="pres">
      <dgm:prSet presAssocID="{7C4088A7-3D8D-4502-A1AE-30ECD807CF2D}" presName="horz1" presStyleCnt="0"/>
      <dgm:spPr/>
    </dgm:pt>
    <dgm:pt modelId="{EA3C0C70-EB6F-4D9D-AC75-7C5F61D1AB21}" type="pres">
      <dgm:prSet presAssocID="{7C4088A7-3D8D-4502-A1AE-30ECD807CF2D}" presName="tx1" presStyleLbl="revTx" presStyleIdx="1" presStyleCnt="2"/>
      <dgm:spPr/>
    </dgm:pt>
    <dgm:pt modelId="{6940949D-1E56-491D-BBCB-682585A14DFB}" type="pres">
      <dgm:prSet presAssocID="{7C4088A7-3D8D-4502-A1AE-30ECD807CF2D}" presName="vert1" presStyleCnt="0"/>
      <dgm:spPr/>
    </dgm:pt>
  </dgm:ptLst>
  <dgm:cxnLst>
    <dgm:cxn modelId="{EEBD0D24-BD93-4401-A102-673A2FBFA394}" type="presOf" srcId="{110BC144-F013-47CC-91CC-3327ED2474B6}" destId="{D70A5292-7C87-4382-9D32-6F2A413E07CB}" srcOrd="0" destOrd="0" presId="urn:microsoft.com/office/officeart/2008/layout/LinedList"/>
    <dgm:cxn modelId="{E7491979-726F-4830-A348-A9324491235B}" type="presOf" srcId="{6E9FF8B3-AD12-4B99-BB2A-05B0607B0241}" destId="{E1F3A26D-BE12-4749-BD40-DFCDC0A8EB83}" srcOrd="0" destOrd="0" presId="urn:microsoft.com/office/officeart/2008/layout/LinedList"/>
    <dgm:cxn modelId="{9F86FA96-620F-4E73-9CEC-52BA585E20FF}" type="presOf" srcId="{7C4088A7-3D8D-4502-A1AE-30ECD807CF2D}" destId="{EA3C0C70-EB6F-4D9D-AC75-7C5F61D1AB21}" srcOrd="0" destOrd="0" presId="urn:microsoft.com/office/officeart/2008/layout/LinedList"/>
    <dgm:cxn modelId="{B093C6BC-2450-4B7D-BE96-A5B179A4C723}" srcId="{110BC144-F013-47CC-91CC-3327ED2474B6}" destId="{7C4088A7-3D8D-4502-A1AE-30ECD807CF2D}" srcOrd="1" destOrd="0" parTransId="{421F150C-10D6-4D97-8AF1-70E294ED1707}" sibTransId="{17AA7272-4FE9-465A-9B48-B31F6A8FA863}"/>
    <dgm:cxn modelId="{50A05EE1-7288-4DFD-942B-E5C38A8CE208}" srcId="{110BC144-F013-47CC-91CC-3327ED2474B6}" destId="{6E9FF8B3-AD12-4B99-BB2A-05B0607B0241}" srcOrd="0" destOrd="0" parTransId="{A00CCE53-14C2-4598-9F03-C7DA63AC0317}" sibTransId="{64FB2030-B760-4A99-831E-891BE34C6A08}"/>
    <dgm:cxn modelId="{C09D3E2E-EEA7-4B29-B4B0-2E0B00095949}" type="presParOf" srcId="{D70A5292-7C87-4382-9D32-6F2A413E07CB}" destId="{49AA7141-7864-4F26-88F6-3A2BC3C37698}" srcOrd="0" destOrd="0" presId="urn:microsoft.com/office/officeart/2008/layout/LinedList"/>
    <dgm:cxn modelId="{09A3872F-C2E9-4E93-8CAC-481FEA12A846}" type="presParOf" srcId="{D70A5292-7C87-4382-9D32-6F2A413E07CB}" destId="{22D97991-9887-474C-BBC5-C625579112D1}" srcOrd="1" destOrd="0" presId="urn:microsoft.com/office/officeart/2008/layout/LinedList"/>
    <dgm:cxn modelId="{6E2885CA-6DE2-4CEC-BEAB-B138EF4DBE31}" type="presParOf" srcId="{22D97991-9887-474C-BBC5-C625579112D1}" destId="{E1F3A26D-BE12-4749-BD40-DFCDC0A8EB83}" srcOrd="0" destOrd="0" presId="urn:microsoft.com/office/officeart/2008/layout/LinedList"/>
    <dgm:cxn modelId="{B79DA9A6-5D02-4BB7-9592-6223138C4369}" type="presParOf" srcId="{22D97991-9887-474C-BBC5-C625579112D1}" destId="{5AD1A243-83AE-4236-8F99-4D3D72A5D7F6}" srcOrd="1" destOrd="0" presId="urn:microsoft.com/office/officeart/2008/layout/LinedList"/>
    <dgm:cxn modelId="{18F7BD95-FDE7-4586-9FA5-EA68B92CF267}" type="presParOf" srcId="{D70A5292-7C87-4382-9D32-6F2A413E07CB}" destId="{3725F237-06FB-41F1-9E4F-F9525260D116}" srcOrd="2" destOrd="0" presId="urn:microsoft.com/office/officeart/2008/layout/LinedList"/>
    <dgm:cxn modelId="{BD6C616C-4B37-4188-8CAB-3F3E522D6400}" type="presParOf" srcId="{D70A5292-7C87-4382-9D32-6F2A413E07CB}" destId="{4681BBE9-116C-45B0-9825-120919A0210E}" srcOrd="3" destOrd="0" presId="urn:microsoft.com/office/officeart/2008/layout/LinedList"/>
    <dgm:cxn modelId="{078613D3-C063-4B9D-BCD9-E519B24E7126}" type="presParOf" srcId="{4681BBE9-116C-45B0-9825-120919A0210E}" destId="{EA3C0C70-EB6F-4D9D-AC75-7C5F61D1AB21}" srcOrd="0" destOrd="0" presId="urn:microsoft.com/office/officeart/2008/layout/LinedList"/>
    <dgm:cxn modelId="{57AB208C-5275-4E84-9E2F-3800B949D00A}" type="presParOf" srcId="{4681BBE9-116C-45B0-9825-120919A0210E}" destId="{6940949D-1E56-491D-BBCB-682585A14D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BC144-F013-47CC-91CC-3327ED2474B6}"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BECBE1B7-E834-49C5-A695-A8B5E565F638}">
      <dgm:prSet custT="1"/>
      <dgm:spPr/>
      <dgm:t>
        <a:bodyPr/>
        <a:lstStyle/>
        <a:p>
          <a:r>
            <a:rPr lang="en-US" sz="1600" b="1" i="0" baseline="0"/>
            <a:t>Discharge Panel</a:t>
          </a:r>
          <a:r>
            <a:rPr lang="en-US" sz="1600" b="0" i="0" baseline="0"/>
            <a:t>: The user will be required to enter the following three pieces of information: indicate if the person is still in the facility, enter the actual Discharge Date, and enter the Discharge Disposition.</a:t>
          </a:r>
        </a:p>
        <a:p>
          <a:endParaRPr lang="en-US" sz="1600" b="1" i="0" baseline="0"/>
        </a:p>
        <a:p>
          <a:r>
            <a:rPr lang="en-US" sz="1600" b="1" i="0" baseline="0"/>
            <a:t>Diagnosis Panel</a:t>
          </a:r>
          <a:r>
            <a:rPr lang="en-US" sz="1600" b="0" i="0" baseline="0"/>
            <a:t>: The user can update the diagnosis of the member and indicate a Final Diagnosis by selecting the radio button under Final Diagnosis. It can stay the same as the original diagnosis.</a:t>
          </a:r>
        </a:p>
        <a:p>
          <a:endParaRPr lang="en-US" sz="900"/>
        </a:p>
      </dgm:t>
    </dgm:pt>
    <dgm:pt modelId="{1923220F-1F3C-44E4-A327-63EF3A83EA23}" type="parTrans" cxnId="{7111F501-C715-4D8C-AA91-158A10BE9F35}">
      <dgm:prSet/>
      <dgm:spPr/>
      <dgm:t>
        <a:bodyPr/>
        <a:lstStyle/>
        <a:p>
          <a:endParaRPr lang="en-US"/>
        </a:p>
      </dgm:t>
    </dgm:pt>
    <dgm:pt modelId="{EEB77F78-513A-45FB-8FBC-8E6D36EA2511}" type="sibTrans" cxnId="{7111F501-C715-4D8C-AA91-158A10BE9F35}">
      <dgm:prSet/>
      <dgm:spPr/>
      <dgm:t>
        <a:bodyPr/>
        <a:lstStyle/>
        <a:p>
          <a:endParaRPr lang="en-US"/>
        </a:p>
      </dgm:t>
    </dgm:pt>
    <dgm:pt modelId="{58ABDC73-4886-43EC-80F9-0EB18A5C9CA8}">
      <dgm:prSet custT="1"/>
      <dgm:spPr/>
      <dgm:t>
        <a:bodyPr/>
        <a:lstStyle/>
        <a:p>
          <a:r>
            <a:rPr lang="en-US" sz="1600" b="1" i="0" baseline="0"/>
            <a:t>Documentation Panel</a:t>
          </a:r>
          <a:r>
            <a:rPr lang="en-US" sz="1600" b="0" i="0" baseline="0"/>
            <a:t>: The documentation panel is where a user will upload any additional information such as the  Hospice Discharge Form.</a:t>
          </a:r>
        </a:p>
        <a:p>
          <a:endParaRPr lang="en-US" sz="1600" b="0" i="0" baseline="0"/>
        </a:p>
        <a:p>
          <a:r>
            <a:rPr lang="en-US" sz="1600" b="1" i="0" baseline="0"/>
            <a:t>Completing the Task</a:t>
          </a:r>
          <a:r>
            <a:rPr lang="en-US" sz="1600" b="0" i="0" baseline="0"/>
            <a:t>: Once all the information has been entered in the panels, the user can complete the process by clicking the “Close Case” button at the bottom of the page. </a:t>
          </a:r>
          <a:endParaRPr lang="en-US" sz="1600"/>
        </a:p>
      </dgm:t>
    </dgm:pt>
    <dgm:pt modelId="{84F782BA-B4BF-4529-8BD0-41D200A59F4A}" type="parTrans" cxnId="{2E8E9E4A-EAE3-4D53-BC7C-57EB8A26AFE1}">
      <dgm:prSet/>
      <dgm:spPr/>
      <dgm:t>
        <a:bodyPr/>
        <a:lstStyle/>
        <a:p>
          <a:endParaRPr lang="en-US"/>
        </a:p>
      </dgm:t>
    </dgm:pt>
    <dgm:pt modelId="{504AFB98-FC46-4EBB-ADD6-7E6A0CD94488}" type="sibTrans" cxnId="{2E8E9E4A-EAE3-4D53-BC7C-57EB8A26AFE1}">
      <dgm:prSet/>
      <dgm:spPr/>
      <dgm:t>
        <a:bodyPr/>
        <a:lstStyle/>
        <a:p>
          <a:endParaRPr lang="en-US"/>
        </a:p>
      </dgm:t>
    </dgm:pt>
    <dgm:pt modelId="{D70A5292-7C87-4382-9D32-6F2A413E07CB}" type="pres">
      <dgm:prSet presAssocID="{110BC144-F013-47CC-91CC-3327ED2474B6}" presName="vert0" presStyleCnt="0">
        <dgm:presLayoutVars>
          <dgm:dir/>
          <dgm:animOne val="branch"/>
          <dgm:animLvl val="lvl"/>
        </dgm:presLayoutVars>
      </dgm:prSet>
      <dgm:spPr/>
    </dgm:pt>
    <dgm:pt modelId="{41025C9D-C5D2-43FF-9B57-DAB2E2649811}" type="pres">
      <dgm:prSet presAssocID="{BECBE1B7-E834-49C5-A695-A8B5E565F638}" presName="thickLine" presStyleLbl="alignNode1" presStyleIdx="0" presStyleCnt="2"/>
      <dgm:spPr/>
    </dgm:pt>
    <dgm:pt modelId="{08A0580B-9713-4D35-B802-57CF2B061C45}" type="pres">
      <dgm:prSet presAssocID="{BECBE1B7-E834-49C5-A695-A8B5E565F638}" presName="horz1" presStyleCnt="0"/>
      <dgm:spPr/>
    </dgm:pt>
    <dgm:pt modelId="{3F2F4241-D1C9-4104-A463-2D8F4B788B26}" type="pres">
      <dgm:prSet presAssocID="{BECBE1B7-E834-49C5-A695-A8B5E565F638}" presName="tx1" presStyleLbl="revTx" presStyleIdx="0" presStyleCnt="2" custScaleY="112598"/>
      <dgm:spPr/>
    </dgm:pt>
    <dgm:pt modelId="{9F4C71E9-2597-4B34-91DD-9D033C03D893}" type="pres">
      <dgm:prSet presAssocID="{BECBE1B7-E834-49C5-A695-A8B5E565F638}" presName="vert1" presStyleCnt="0"/>
      <dgm:spPr/>
    </dgm:pt>
    <dgm:pt modelId="{60B65ED6-5BB5-4F9B-80E8-D45F7C16865D}" type="pres">
      <dgm:prSet presAssocID="{58ABDC73-4886-43EC-80F9-0EB18A5C9CA8}" presName="thickLine" presStyleLbl="alignNode1" presStyleIdx="1" presStyleCnt="2"/>
      <dgm:spPr/>
    </dgm:pt>
    <dgm:pt modelId="{C630A55A-C121-4C46-8A61-CDEF09971A17}" type="pres">
      <dgm:prSet presAssocID="{58ABDC73-4886-43EC-80F9-0EB18A5C9CA8}" presName="horz1" presStyleCnt="0"/>
      <dgm:spPr/>
    </dgm:pt>
    <dgm:pt modelId="{55EA2298-20EA-4600-9FAD-F86C712B608E}" type="pres">
      <dgm:prSet presAssocID="{58ABDC73-4886-43EC-80F9-0EB18A5C9CA8}" presName="tx1" presStyleLbl="revTx" presStyleIdx="1" presStyleCnt="2"/>
      <dgm:spPr/>
    </dgm:pt>
    <dgm:pt modelId="{FEA9076F-545D-4183-8073-3EF2D55FF19D}" type="pres">
      <dgm:prSet presAssocID="{58ABDC73-4886-43EC-80F9-0EB18A5C9CA8}" presName="vert1" presStyleCnt="0"/>
      <dgm:spPr/>
    </dgm:pt>
  </dgm:ptLst>
  <dgm:cxnLst>
    <dgm:cxn modelId="{7111F501-C715-4D8C-AA91-158A10BE9F35}" srcId="{110BC144-F013-47CC-91CC-3327ED2474B6}" destId="{BECBE1B7-E834-49C5-A695-A8B5E565F638}" srcOrd="0" destOrd="0" parTransId="{1923220F-1F3C-44E4-A327-63EF3A83EA23}" sibTransId="{EEB77F78-513A-45FB-8FBC-8E6D36EA2511}"/>
    <dgm:cxn modelId="{EEBD0D24-BD93-4401-A102-673A2FBFA394}" type="presOf" srcId="{110BC144-F013-47CC-91CC-3327ED2474B6}" destId="{D70A5292-7C87-4382-9D32-6F2A413E07CB}" srcOrd="0" destOrd="0" presId="urn:microsoft.com/office/officeart/2008/layout/LinedList"/>
    <dgm:cxn modelId="{2E8E9E4A-EAE3-4D53-BC7C-57EB8A26AFE1}" srcId="{110BC144-F013-47CC-91CC-3327ED2474B6}" destId="{58ABDC73-4886-43EC-80F9-0EB18A5C9CA8}" srcOrd="1" destOrd="0" parTransId="{84F782BA-B4BF-4529-8BD0-41D200A59F4A}" sibTransId="{504AFB98-FC46-4EBB-ADD6-7E6A0CD94488}"/>
    <dgm:cxn modelId="{E189A351-CEAC-44CE-A0B6-E85116B5DA2A}" type="presOf" srcId="{58ABDC73-4886-43EC-80F9-0EB18A5C9CA8}" destId="{55EA2298-20EA-4600-9FAD-F86C712B608E}" srcOrd="0" destOrd="0" presId="urn:microsoft.com/office/officeart/2008/layout/LinedList"/>
    <dgm:cxn modelId="{E08FD582-559D-415F-B827-ADED2495E4F4}" type="presOf" srcId="{BECBE1B7-E834-49C5-A695-A8B5E565F638}" destId="{3F2F4241-D1C9-4104-A463-2D8F4B788B26}" srcOrd="0" destOrd="0" presId="urn:microsoft.com/office/officeart/2008/layout/LinedList"/>
    <dgm:cxn modelId="{95642CF5-B586-4F10-9566-B0035C913230}" type="presParOf" srcId="{D70A5292-7C87-4382-9D32-6F2A413E07CB}" destId="{41025C9D-C5D2-43FF-9B57-DAB2E2649811}" srcOrd="0" destOrd="0" presId="urn:microsoft.com/office/officeart/2008/layout/LinedList"/>
    <dgm:cxn modelId="{CB28891F-1698-4265-B314-ADDE84A87E1B}" type="presParOf" srcId="{D70A5292-7C87-4382-9D32-6F2A413E07CB}" destId="{08A0580B-9713-4D35-B802-57CF2B061C45}" srcOrd="1" destOrd="0" presId="urn:microsoft.com/office/officeart/2008/layout/LinedList"/>
    <dgm:cxn modelId="{FD6BB32B-DA45-4895-9EF9-2C9BE5C6DA2B}" type="presParOf" srcId="{08A0580B-9713-4D35-B802-57CF2B061C45}" destId="{3F2F4241-D1C9-4104-A463-2D8F4B788B26}" srcOrd="0" destOrd="0" presId="urn:microsoft.com/office/officeart/2008/layout/LinedList"/>
    <dgm:cxn modelId="{4011F044-1F0B-42FA-914A-E48F888652D9}" type="presParOf" srcId="{08A0580B-9713-4D35-B802-57CF2B061C45}" destId="{9F4C71E9-2597-4B34-91DD-9D033C03D893}" srcOrd="1" destOrd="0" presId="urn:microsoft.com/office/officeart/2008/layout/LinedList"/>
    <dgm:cxn modelId="{D79AD14F-A897-422C-A59A-BEB186A3A7BF}" type="presParOf" srcId="{D70A5292-7C87-4382-9D32-6F2A413E07CB}" destId="{60B65ED6-5BB5-4F9B-80E8-D45F7C16865D}" srcOrd="2" destOrd="0" presId="urn:microsoft.com/office/officeart/2008/layout/LinedList"/>
    <dgm:cxn modelId="{0D2D7F10-8043-4B28-AAC0-985D3A14BF75}" type="presParOf" srcId="{D70A5292-7C87-4382-9D32-6F2A413E07CB}" destId="{C630A55A-C121-4C46-8A61-CDEF09971A17}" srcOrd="3" destOrd="0" presId="urn:microsoft.com/office/officeart/2008/layout/LinedList"/>
    <dgm:cxn modelId="{9308FAF5-5DAF-4B18-A290-7859C61A3F2D}" type="presParOf" srcId="{C630A55A-C121-4C46-8A61-CDEF09971A17}" destId="{55EA2298-20EA-4600-9FAD-F86C712B608E}" srcOrd="0" destOrd="0" presId="urn:microsoft.com/office/officeart/2008/layout/LinedList"/>
    <dgm:cxn modelId="{A3665C0D-313C-4E8C-BD11-5C6591896EB1}" type="presParOf" srcId="{C630A55A-C121-4C46-8A61-CDEF09971A17}" destId="{FEA9076F-545D-4183-8073-3EF2D55FF1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7141-7864-4F26-88F6-3A2BC3C37698}">
      <dsp:nvSpPr>
        <dsp:cNvPr id="0" name=""/>
        <dsp:cNvSpPr/>
      </dsp:nvSpPr>
      <dsp:spPr>
        <a:xfrm>
          <a:off x="0" y="1804"/>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F3A26D-BE12-4749-BD40-DFCDC0A8EB83}">
      <dsp:nvSpPr>
        <dsp:cNvPr id="0" name=""/>
        <dsp:cNvSpPr/>
      </dsp:nvSpPr>
      <dsp:spPr>
        <a:xfrm>
          <a:off x="0" y="1804"/>
          <a:ext cx="5849112" cy="431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Discharge Information Task</a:t>
          </a:r>
          <a:r>
            <a:rPr lang="en-US" sz="2000" b="0" i="0" kern="1200" baseline="0"/>
            <a:t>: For specific requests, a provider will receive a Discharge Information Task. This task will be shown in the scheduled task queue with the task type of “Discharge Status.” If the member has not been discharged and is still in the facility, the task does not need to be started until the discharge occurs.</a:t>
          </a:r>
        </a:p>
        <a:p>
          <a:pPr marL="0" lvl="0" indent="0" algn="l" defTabSz="889000">
            <a:lnSpc>
              <a:spcPct val="90000"/>
            </a:lnSpc>
            <a:spcBef>
              <a:spcPct val="0"/>
            </a:spcBef>
            <a:spcAft>
              <a:spcPct val="35000"/>
            </a:spcAft>
            <a:buNone/>
          </a:pPr>
          <a:r>
            <a:rPr lang="en-US" sz="2000" b="0" i="0" kern="1200" baseline="0"/>
            <a:t>If an extension of stay (CSR) is submitted, the task will be removed and a new task will be displayed once the Continue Stay Review has been completed. </a:t>
          </a:r>
          <a:endParaRPr lang="en-US" sz="2000" kern="1200"/>
        </a:p>
      </dsp:txBody>
      <dsp:txXfrm>
        <a:off x="0" y="1804"/>
        <a:ext cx="5849112" cy="4313782"/>
      </dsp:txXfrm>
    </dsp:sp>
    <dsp:sp modelId="{3725F237-06FB-41F1-9E4F-F9525260D116}">
      <dsp:nvSpPr>
        <dsp:cNvPr id="0" name=""/>
        <dsp:cNvSpPr/>
      </dsp:nvSpPr>
      <dsp:spPr>
        <a:xfrm>
          <a:off x="0" y="4315586"/>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A3C0C70-EB6F-4D9D-AC75-7C5F61D1AB21}">
      <dsp:nvSpPr>
        <dsp:cNvPr id="0" name=""/>
        <dsp:cNvSpPr/>
      </dsp:nvSpPr>
      <dsp:spPr>
        <a:xfrm>
          <a:off x="0" y="4315586"/>
          <a:ext cx="5849112" cy="20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a:p>
      </dsp:txBody>
      <dsp:txXfrm>
        <a:off x="0" y="4315586"/>
        <a:ext cx="5849112" cy="203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7141-7864-4F26-88F6-3A2BC3C37698}">
      <dsp:nvSpPr>
        <dsp:cNvPr id="0" name=""/>
        <dsp:cNvSpPr/>
      </dsp:nvSpPr>
      <dsp:spPr>
        <a:xfrm>
          <a:off x="0" y="1471"/>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F3A26D-BE12-4749-BD40-DFCDC0A8EB83}">
      <dsp:nvSpPr>
        <dsp:cNvPr id="0" name=""/>
        <dsp:cNvSpPr/>
      </dsp:nvSpPr>
      <dsp:spPr>
        <a:xfrm flipV="1">
          <a:off x="0" y="1471"/>
          <a:ext cx="5849112" cy="22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a:p>
      </dsp:txBody>
      <dsp:txXfrm rot="10800000">
        <a:off x="0" y="1471"/>
        <a:ext cx="5849112" cy="222238"/>
      </dsp:txXfrm>
    </dsp:sp>
    <dsp:sp modelId="{3725F237-06FB-41F1-9E4F-F9525260D116}">
      <dsp:nvSpPr>
        <dsp:cNvPr id="0" name=""/>
        <dsp:cNvSpPr/>
      </dsp:nvSpPr>
      <dsp:spPr>
        <a:xfrm>
          <a:off x="0" y="223710"/>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A3C0C70-EB6F-4D9D-AC75-7C5F61D1AB21}">
      <dsp:nvSpPr>
        <dsp:cNvPr id="0" name=""/>
        <dsp:cNvSpPr/>
      </dsp:nvSpPr>
      <dsp:spPr>
        <a:xfrm>
          <a:off x="0" y="223710"/>
          <a:ext cx="5849112" cy="429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Starting the Discharge Task </a:t>
          </a:r>
          <a:r>
            <a:rPr lang="en-US" sz="2000" b="0" i="0" kern="1200" baseline="0"/>
            <a:t>To submit a discharge for a review: 1. Users may start the task by clicking on the ellipses for the action menu and selecting “start” to be directed to the Authorization Request screen.  Note: If the task has been started, but not completed, the action menu will display the option “Resume”.</a:t>
          </a:r>
        </a:p>
        <a:p>
          <a:pPr marL="0" lvl="0" indent="0" algn="l" defTabSz="889000">
            <a:lnSpc>
              <a:spcPct val="90000"/>
            </a:lnSpc>
            <a:spcBef>
              <a:spcPct val="0"/>
            </a:spcBef>
            <a:spcAft>
              <a:spcPct val="35000"/>
            </a:spcAft>
            <a:buNone/>
          </a:pPr>
          <a:r>
            <a:rPr lang="en-US" sz="2000" b="1" i="0" kern="1200" baseline="0"/>
            <a:t>Authorization Request Screen: </a:t>
          </a:r>
          <a:r>
            <a:rPr lang="en-US" sz="2000" b="0" i="0" kern="1200" baseline="0"/>
            <a:t>Once the task is started(or resumed), the provider will see a limited view of the authorization request screen. The following information will be displayed: Authorization Request case information, Discharge, Diagnosis, and Documentation panels. </a:t>
          </a:r>
          <a:endParaRPr lang="en-US" sz="2000" kern="1200"/>
        </a:p>
      </dsp:txBody>
      <dsp:txXfrm>
        <a:off x="0" y="223710"/>
        <a:ext cx="5849112" cy="429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25C9D-C5D2-43FF-9B57-DAB2E2649811}">
      <dsp:nvSpPr>
        <dsp:cNvPr id="0" name=""/>
        <dsp:cNvSpPr/>
      </dsp:nvSpPr>
      <dsp:spPr>
        <a:xfrm>
          <a:off x="0" y="810"/>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F2F4241-D1C9-4104-A463-2D8F4B788B26}">
      <dsp:nvSpPr>
        <dsp:cNvPr id="0" name=""/>
        <dsp:cNvSpPr/>
      </dsp:nvSpPr>
      <dsp:spPr>
        <a:xfrm>
          <a:off x="0" y="810"/>
          <a:ext cx="5843399" cy="257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a:t>Discharge Panel</a:t>
          </a:r>
          <a:r>
            <a:rPr lang="en-US" sz="1600" b="0" i="0" kern="1200" baseline="0"/>
            <a:t>: The user will be required to enter the following three pieces of information: indicate if the person is still in the facility, enter the actual Discharge Date, and enter the Discharge Disposition.</a:t>
          </a:r>
        </a:p>
        <a:p>
          <a:pPr marL="0" lvl="0" indent="0" algn="l" defTabSz="711200">
            <a:lnSpc>
              <a:spcPct val="90000"/>
            </a:lnSpc>
            <a:spcBef>
              <a:spcPct val="0"/>
            </a:spcBef>
            <a:spcAft>
              <a:spcPct val="35000"/>
            </a:spcAft>
            <a:buNone/>
          </a:pPr>
          <a:endParaRPr lang="en-US" sz="1600" b="1" i="0" kern="1200" baseline="0"/>
        </a:p>
        <a:p>
          <a:pPr marL="0" lvl="0" indent="0" algn="l" defTabSz="711200">
            <a:lnSpc>
              <a:spcPct val="90000"/>
            </a:lnSpc>
            <a:spcBef>
              <a:spcPct val="0"/>
            </a:spcBef>
            <a:spcAft>
              <a:spcPct val="35000"/>
            </a:spcAft>
            <a:buNone/>
          </a:pPr>
          <a:r>
            <a:rPr lang="en-US" sz="1600" b="1" i="0" kern="1200" baseline="0"/>
            <a:t>Diagnosis Panel</a:t>
          </a:r>
          <a:r>
            <a:rPr lang="en-US" sz="1600" b="0" i="0" kern="1200" baseline="0"/>
            <a:t>: The user can update the diagnosis of the member and indicate a Final Diagnosis by selecting the radio button under Final Diagnosis. It can stay the same as the original diagnosis.</a:t>
          </a:r>
        </a:p>
        <a:p>
          <a:pPr marL="0" lvl="0" indent="0" algn="l" defTabSz="711200">
            <a:lnSpc>
              <a:spcPct val="90000"/>
            </a:lnSpc>
            <a:spcBef>
              <a:spcPct val="0"/>
            </a:spcBef>
            <a:spcAft>
              <a:spcPct val="35000"/>
            </a:spcAft>
            <a:buNone/>
          </a:pPr>
          <a:endParaRPr lang="en-US" sz="900" kern="1200"/>
        </a:p>
      </dsp:txBody>
      <dsp:txXfrm>
        <a:off x="0" y="810"/>
        <a:ext cx="5843399" cy="2579823"/>
      </dsp:txXfrm>
    </dsp:sp>
    <dsp:sp modelId="{60B65ED6-5BB5-4F9B-80E8-D45F7C16865D}">
      <dsp:nvSpPr>
        <dsp:cNvPr id="0" name=""/>
        <dsp:cNvSpPr/>
      </dsp:nvSpPr>
      <dsp:spPr>
        <a:xfrm>
          <a:off x="0" y="2580633"/>
          <a:ext cx="58491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5EA2298-20EA-4600-9FAD-F86C712B608E}">
      <dsp:nvSpPr>
        <dsp:cNvPr id="0" name=""/>
        <dsp:cNvSpPr/>
      </dsp:nvSpPr>
      <dsp:spPr>
        <a:xfrm>
          <a:off x="0" y="2580633"/>
          <a:ext cx="5849112" cy="229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a:t>Documentation Panel</a:t>
          </a:r>
          <a:r>
            <a:rPr lang="en-US" sz="1600" b="0" i="0" kern="1200" baseline="0"/>
            <a:t>: The documentation panel is where a user will upload any additional information such as the  Hospice Discharge Form.</a:t>
          </a:r>
        </a:p>
        <a:p>
          <a:pPr marL="0" lvl="0" indent="0" algn="l" defTabSz="711200">
            <a:lnSpc>
              <a:spcPct val="90000"/>
            </a:lnSpc>
            <a:spcBef>
              <a:spcPct val="0"/>
            </a:spcBef>
            <a:spcAft>
              <a:spcPct val="35000"/>
            </a:spcAft>
            <a:buNone/>
          </a:pPr>
          <a:endParaRPr lang="en-US" sz="1600" b="0" i="0" kern="1200" baseline="0"/>
        </a:p>
        <a:p>
          <a:pPr marL="0" lvl="0" indent="0" algn="l" defTabSz="711200">
            <a:lnSpc>
              <a:spcPct val="90000"/>
            </a:lnSpc>
            <a:spcBef>
              <a:spcPct val="0"/>
            </a:spcBef>
            <a:spcAft>
              <a:spcPct val="35000"/>
            </a:spcAft>
            <a:buNone/>
          </a:pPr>
          <a:r>
            <a:rPr lang="en-US" sz="1600" b="1" i="0" kern="1200" baseline="0"/>
            <a:t>Completing the Task</a:t>
          </a:r>
          <a:r>
            <a:rPr lang="en-US" sz="1600" b="0" i="0" kern="1200" baseline="0"/>
            <a:t>: Once all the information has been entered in the panels, the user can complete the process by clicking the “Close Case” button at the bottom of the page. </a:t>
          </a:r>
          <a:endParaRPr lang="en-US" sz="1600" kern="1200"/>
        </a:p>
      </dsp:txBody>
      <dsp:txXfrm>
        <a:off x="0" y="2580633"/>
        <a:ext cx="5849112" cy="22911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8A81D-119F-48D7-9E8B-CB23962E22DA}" type="datetimeFigureOut">
              <a:rPr lang="en-US" smtClean="0"/>
              <a:pPr/>
              <a:t>2/25/2025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C6366-32D9-47E8-BCBE-83BDA468E5D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8A8EE-AC9B-4337-93EC-F639080A0A93}" type="datetimeFigureOut">
              <a:rPr lang="en-US" smtClean="0"/>
              <a:pPr/>
              <a:t>2/25/2025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C5825-C846-4DE8-908F-3A1DD717E0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1</a:t>
            </a:fld>
            <a:endParaRPr lang="en-US"/>
          </a:p>
        </p:txBody>
      </p:sp>
    </p:spTree>
    <p:extLst>
      <p:ext uri="{BB962C8B-B14F-4D97-AF65-F5344CB8AC3E}">
        <p14:creationId xmlns:p14="http://schemas.microsoft.com/office/powerpoint/2010/main" val="261368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0FB5B-9916-46AD-B967-F79EEF04BAC9}" type="slidenum">
              <a:rPr lang="en-US" smtClean="0"/>
              <a:t>8</a:t>
            </a:fld>
            <a:endParaRPr lang="en-US"/>
          </a:p>
        </p:txBody>
      </p:sp>
    </p:spTree>
    <p:extLst>
      <p:ext uri="{BB962C8B-B14F-4D97-AF65-F5344CB8AC3E}">
        <p14:creationId xmlns:p14="http://schemas.microsoft.com/office/powerpoint/2010/main" val="131540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Highlight the option of “community” is the most appropriate with the understanding the services may also be provided in the Home or Agency</a:t>
            </a:r>
            <a:endParaRPr lang="en-US"/>
          </a:p>
          <a:p>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16</a:t>
            </a:fld>
            <a:endParaRPr lang="en-US"/>
          </a:p>
        </p:txBody>
      </p:sp>
    </p:spTree>
    <p:extLst>
      <p:ext uri="{BB962C8B-B14F-4D97-AF65-F5344CB8AC3E}">
        <p14:creationId xmlns:p14="http://schemas.microsoft.com/office/powerpoint/2010/main" val="422192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Indicate this is a qualitrac required field and will not have a direct impact on the overall decision making by the reviewer.  We understand that a diagnosis code is not required by the program.</a:t>
            </a:r>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21</a:t>
            </a:fld>
            <a:endParaRPr lang="en-US"/>
          </a:p>
        </p:txBody>
      </p:sp>
    </p:spTree>
    <p:extLst>
      <p:ext uri="{BB962C8B-B14F-4D97-AF65-F5344CB8AC3E}">
        <p14:creationId xmlns:p14="http://schemas.microsoft.com/office/powerpoint/2010/main" val="125958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a:t>.</a:t>
            </a:r>
            <a:r>
              <a:rPr lang="en-US">
                <a:solidFill>
                  <a:srgbClr val="FF0000"/>
                </a:solidFill>
              </a:rPr>
              <a:t> Please verbally provide the list of available topics</a:t>
            </a:r>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32</a:t>
            </a:fld>
            <a:endParaRPr lang="en-US"/>
          </a:p>
        </p:txBody>
      </p:sp>
    </p:spTree>
    <p:extLst>
      <p:ext uri="{BB962C8B-B14F-4D97-AF65-F5344CB8AC3E}">
        <p14:creationId xmlns:p14="http://schemas.microsoft.com/office/powerpoint/2010/main" val="239701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A5A8E-F600-9B84-1A98-B579D2510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7013C-B393-61A3-8364-DC34003BD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05AD8-9825-964D-29C1-FDF069C2419F}"/>
              </a:ext>
            </a:extLst>
          </p:cNvPr>
          <p:cNvSpPr>
            <a:spLocks noGrp="1"/>
          </p:cNvSpPr>
          <p:nvPr>
            <p:ph type="body" idx="1"/>
          </p:nvPr>
        </p:nvSpPr>
        <p:spPr/>
        <p:txBody>
          <a:bodyPr/>
          <a:lstStyle/>
          <a:p>
            <a:r>
              <a:rPr lang="en-US"/>
              <a:t>They can request for me or that the ticket be escalated to me in the tracking</a:t>
            </a:r>
          </a:p>
        </p:txBody>
      </p:sp>
      <p:sp>
        <p:nvSpPr>
          <p:cNvPr id="4" name="Footer Placeholder 3">
            <a:extLst>
              <a:ext uri="{FF2B5EF4-FFF2-40B4-BE49-F238E27FC236}">
                <a16:creationId xmlns:a16="http://schemas.microsoft.com/office/drawing/2014/main" id="{F4FC0655-39C6-5DD7-B491-B7921C01773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2018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06400" y="3486955"/>
            <a:ext cx="7112000" cy="1143000"/>
          </a:xfrm>
          <a:prstGeom prst="rect">
            <a:avLst/>
          </a:prstGeom>
        </p:spPr>
        <p:txBody>
          <a:bodyPr/>
          <a:lstStyle>
            <a:lvl1pPr>
              <a:buNone/>
              <a:defRPr sz="2000" b="0" baseline="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presenter name</a:t>
            </a:r>
          </a:p>
          <a:p>
            <a:pPr lvl="0"/>
            <a:r>
              <a:rPr lang="en-US"/>
              <a:t>Add date</a:t>
            </a:r>
          </a:p>
        </p:txBody>
      </p:sp>
      <p:sp>
        <p:nvSpPr>
          <p:cNvPr id="10" name="Text Placeholder 9"/>
          <p:cNvSpPr>
            <a:spLocks noGrp="1"/>
          </p:cNvSpPr>
          <p:nvPr>
            <p:ph type="body" sz="quarter" idx="12" hasCustomPrompt="1"/>
          </p:nvPr>
        </p:nvSpPr>
        <p:spPr>
          <a:xfrm>
            <a:off x="406400" y="2635876"/>
            <a:ext cx="8128000" cy="838200"/>
          </a:xfrm>
          <a:prstGeom prst="rect">
            <a:avLst/>
          </a:prstGeom>
        </p:spPr>
        <p:txBody>
          <a:bodyPr/>
          <a:lstStyle>
            <a:lvl1pPr>
              <a:buNone/>
              <a:defRPr sz="3600" b="1" spc="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Title</a:t>
            </a:r>
          </a:p>
        </p:txBody>
      </p:sp>
      <p:sp>
        <p:nvSpPr>
          <p:cNvPr id="2" name="TextBox 1">
            <a:extLst>
              <a:ext uri="{FF2B5EF4-FFF2-40B4-BE49-F238E27FC236}">
                <a16:creationId xmlns:a16="http://schemas.microsoft.com/office/drawing/2014/main" id="{BF01764E-6C84-41B3-AA75-EB5E75E971D3}"/>
              </a:ext>
            </a:extLst>
          </p:cNvPr>
          <p:cNvSpPr txBox="1"/>
          <p:nvPr userDrawn="1"/>
        </p:nvSpPr>
        <p:spPr>
          <a:xfrm>
            <a:off x="10016195" y="6524730"/>
            <a:ext cx="2119423" cy="276999"/>
          </a:xfrm>
          <a:prstGeom prst="rect">
            <a:avLst/>
          </a:prstGeom>
          <a:solidFill>
            <a:schemeClr val="bg1"/>
          </a:solidFill>
        </p:spPr>
        <p:txBody>
          <a:bodyPr wrap="square" rtlCol="0">
            <a:spAutoFit/>
          </a:bodyPr>
          <a:lstStyle/>
          <a:p>
            <a:pPr algn="r"/>
            <a:r>
              <a:rPr lang="en-US" sz="1200"/>
              <a:t>© 2020, Telligen, Inc.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2/25/2025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18066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191000"/>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60409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2057399"/>
            <a:ext cx="10972800" cy="37338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2353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46978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93544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6989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03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4" hasCustomPrompt="1"/>
          </p:nvPr>
        </p:nvSpPr>
        <p:spPr>
          <a:xfrm>
            <a:off x="6197600" y="1600200"/>
            <a:ext cx="5384800" cy="457200"/>
          </a:xfrm>
          <a:prstGeom prst="rect">
            <a:avLst/>
          </a:prstGeom>
        </p:spPr>
        <p:txBody>
          <a:bodyPr>
            <a:noAutofit/>
          </a:bodyPr>
          <a:lstStyle>
            <a:lvl1pPr marL="0" indent="0" algn="l">
              <a:buNone/>
              <a:defRPr sz="2800" b="1">
                <a:solidFill>
                  <a:srgbClr val="009DD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Content Placeholder 3"/>
          <p:cNvSpPr>
            <a:spLocks noGrp="1"/>
          </p:cNvSpPr>
          <p:nvPr>
            <p:ph sz="half" idx="2" hasCustomPrompt="1"/>
          </p:nvPr>
        </p:nvSpPr>
        <p:spPr>
          <a:xfrm>
            <a:off x="6197600" y="2133599"/>
            <a:ext cx="5384800" cy="3581401"/>
          </a:xfrm>
          <a:prstGeom prst="rect">
            <a:avLst/>
          </a:prstGeom>
        </p:spPr>
        <p:txBody>
          <a:bodyPr/>
          <a:lstStyle>
            <a:lvl1pPr marL="0" indent="0">
              <a:buFont typeface="Wingdings" pitchFamily="2" charset="2"/>
              <a:buNone/>
              <a:defRPr sz="2000" baseline="0">
                <a:solidFill>
                  <a:schemeClr val="tx1">
                    <a:lumMod val="85000"/>
                    <a:lumOff val="15000"/>
                  </a:schemeClr>
                </a:solidFill>
                <a:latin typeface="Century Gothic" panose="020B0502020202020204" pitchFamily="34" charset="0"/>
                <a:cs typeface="Arial" pitchFamily="34" charset="0"/>
              </a:defRPr>
            </a:lvl1pPr>
            <a:lvl2pPr>
              <a:defRPr sz="2000">
                <a:latin typeface="Arial" pitchFamily="34" charset="0"/>
                <a:cs typeface="Arial" pitchFamily="34" charset="0"/>
              </a:defRPr>
            </a:lvl2pPr>
            <a:lvl3pPr>
              <a:buFont typeface="Wingdings" pitchFamily="2" charset="2"/>
              <a:buChar char="§"/>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Include contact information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71109" y="4038600"/>
            <a:ext cx="10493155" cy="457200"/>
          </a:xfrm>
          <a:prstGeom prst="rect">
            <a:avLst/>
          </a:prstGeom>
        </p:spPr>
        <p:txBody>
          <a:bodyPr/>
          <a:lstStyle>
            <a:lvl1pPr>
              <a:buNone/>
              <a:defRPr sz="2400">
                <a:solidFill>
                  <a:schemeClr val="tx1">
                    <a:lumMod val="85000"/>
                    <a:lumOff val="15000"/>
                  </a:schemeClr>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text</a:t>
            </a:r>
          </a:p>
        </p:txBody>
      </p:sp>
      <p:sp>
        <p:nvSpPr>
          <p:cNvPr id="8" name="Text Placeholder 7"/>
          <p:cNvSpPr>
            <a:spLocks noGrp="1"/>
          </p:cNvSpPr>
          <p:nvPr>
            <p:ph type="body" sz="quarter" idx="11" hasCustomPrompt="1"/>
          </p:nvPr>
        </p:nvSpPr>
        <p:spPr>
          <a:xfrm>
            <a:off x="971109" y="3200400"/>
            <a:ext cx="10464800" cy="838200"/>
          </a:xfrm>
          <a:prstGeom prst="rect">
            <a:avLst/>
          </a:prstGeom>
        </p:spPr>
        <p:txBody>
          <a:bodyPr/>
          <a:lstStyle>
            <a:lvl1pPr>
              <a:buNone/>
              <a:defRPr sz="4000" b="1" spc="0">
                <a:solidFill>
                  <a:srgbClr val="009DDC"/>
                </a:solidFill>
                <a:latin typeface="Century Gothic" panose="020B0502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2954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1905001"/>
            <a:ext cx="10972800" cy="38862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2192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52754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71109" y="4038600"/>
            <a:ext cx="10493155" cy="457200"/>
          </a:xfrm>
          <a:prstGeom prst="rect">
            <a:avLst/>
          </a:prstGeom>
        </p:spPr>
        <p:txBody>
          <a:bodyPr/>
          <a:lstStyle>
            <a:lvl1pPr>
              <a:buNone/>
              <a:defRPr sz="2400">
                <a:solidFill>
                  <a:schemeClr val="tx1">
                    <a:lumMod val="85000"/>
                    <a:lumOff val="15000"/>
                  </a:schemeClr>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text</a:t>
            </a:r>
          </a:p>
        </p:txBody>
      </p:sp>
      <p:sp>
        <p:nvSpPr>
          <p:cNvPr id="8" name="Text Placeholder 7"/>
          <p:cNvSpPr>
            <a:spLocks noGrp="1"/>
          </p:cNvSpPr>
          <p:nvPr>
            <p:ph type="body" sz="quarter" idx="11" hasCustomPrompt="1"/>
          </p:nvPr>
        </p:nvSpPr>
        <p:spPr>
          <a:xfrm>
            <a:off x="971109" y="3200400"/>
            <a:ext cx="10464800" cy="838200"/>
          </a:xfrm>
          <a:prstGeom prst="rect">
            <a:avLst/>
          </a:prstGeom>
        </p:spPr>
        <p:txBody>
          <a:bodyPr/>
          <a:lstStyle>
            <a:lvl1pPr>
              <a:buNone/>
              <a:defRPr sz="4000" b="1" spc="0">
                <a:solidFill>
                  <a:srgbClr val="009DDC"/>
                </a:solidFill>
                <a:latin typeface="Century Gothic" panose="020B0502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Add Title</a:t>
            </a:r>
          </a:p>
        </p:txBody>
      </p:sp>
    </p:spTree>
    <p:extLst>
      <p:ext uri="{BB962C8B-B14F-4D97-AF65-F5344CB8AC3E}">
        <p14:creationId xmlns:p14="http://schemas.microsoft.com/office/powerpoint/2010/main" val="5774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9973992" y="6573129"/>
            <a:ext cx="21336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baseline="30000">
                <a:solidFill>
                  <a:schemeClr val="tx1"/>
                </a:solidFill>
                <a:latin typeface="+mn-lt"/>
                <a:ea typeface="+mn-ea"/>
                <a:cs typeface="+mn-cs"/>
              </a:rPr>
              <a:t>© 2020, Telligen, Inc.</a:t>
            </a:r>
          </a:p>
        </p:txBody>
      </p:sp>
      <p:pic>
        <p:nvPicPr>
          <p:cNvPr id="3" name="Picture 2" descr="Logo&#10;&#10;Description automatically generated">
            <a:extLst>
              <a:ext uri="{FF2B5EF4-FFF2-40B4-BE49-F238E27FC236}">
                <a16:creationId xmlns:a16="http://schemas.microsoft.com/office/drawing/2014/main" id="{22324EB0-5C00-4425-80D5-504995D8A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520" y="237989"/>
            <a:ext cx="3562350" cy="1647825"/>
          </a:xfrm>
          <a:prstGeom prst="rect">
            <a:avLst/>
          </a:prstGeom>
        </p:spPr>
      </p:pic>
      <p:pic>
        <p:nvPicPr>
          <p:cNvPr id="9" name="Picture 8" descr="Telligen-Power-Point-for-Print.png">
            <a:extLst>
              <a:ext uri="{FF2B5EF4-FFF2-40B4-BE49-F238E27FC236}">
                <a16:creationId xmlns:a16="http://schemas.microsoft.com/office/drawing/2014/main" id="{0698C5A0-026E-4A44-87DD-06662B185FFD}"/>
              </a:ext>
            </a:extLst>
          </p:cNvPr>
          <p:cNvPicPr>
            <a:picLocks noChangeAspect="1"/>
          </p:cNvPicPr>
          <p:nvPr userDrawn="1"/>
        </p:nvPicPr>
        <p:blipFill rotWithShape="1">
          <a:blip r:embed="rId4" cstate="print"/>
          <a:srcRect t="2818" b="8237"/>
          <a:stretch/>
        </p:blipFill>
        <p:spPr>
          <a:xfrm>
            <a:off x="0" y="2097248"/>
            <a:ext cx="12192000" cy="35569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3" name="Straight Connector 2">
            <a:extLst>
              <a:ext uri="{FF2B5EF4-FFF2-40B4-BE49-F238E27FC236}">
                <a16:creationId xmlns:a16="http://schemas.microsoft.com/office/drawing/2014/main" id="{B3BF0DAF-1B31-417F-993D-D3AB887B2CF1}"/>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B41E2BBB-BE66-486A-95F6-FB781FC705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834" y="1781175"/>
            <a:ext cx="3562350" cy="1647825"/>
          </a:xfrm>
          <a:prstGeom prst="rect">
            <a:avLst/>
          </a:prstGeom>
        </p:spPr>
      </p:pic>
      <p:sp>
        <p:nvSpPr>
          <p:cNvPr id="9" name="Rectangle 8">
            <a:extLst>
              <a:ext uri="{FF2B5EF4-FFF2-40B4-BE49-F238E27FC236}">
                <a16:creationId xmlns:a16="http://schemas.microsoft.com/office/drawing/2014/main" id="{CC4E73E9-C1D6-407B-A16F-0405486789A3}"/>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D29F0857-9A6D-45DC-B819-F491833D2BB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grpSp>
        <p:nvGrpSpPr>
          <p:cNvPr id="6" name="Group 5">
            <a:extLst>
              <a:ext uri="{FF2B5EF4-FFF2-40B4-BE49-F238E27FC236}">
                <a16:creationId xmlns:a16="http://schemas.microsoft.com/office/drawing/2014/main" id="{9D896F56-6E59-4D06-BC01-FDE2AC5EBD94}"/>
              </a:ext>
            </a:extLst>
          </p:cNvPr>
          <p:cNvGrpSpPr/>
          <p:nvPr userDrawn="1"/>
        </p:nvGrpSpPr>
        <p:grpSpPr>
          <a:xfrm>
            <a:off x="0" y="4763"/>
            <a:ext cx="12192000" cy="1984376"/>
            <a:chOff x="0" y="-1"/>
            <a:chExt cx="7315200" cy="1216153"/>
          </a:xfrm>
        </p:grpSpPr>
        <p:sp>
          <p:nvSpPr>
            <p:cNvPr id="8" name="Rectangle 51">
              <a:extLst>
                <a:ext uri="{FF2B5EF4-FFF2-40B4-BE49-F238E27FC236}">
                  <a16:creationId xmlns:a16="http://schemas.microsoft.com/office/drawing/2014/main" id="{AB3AD118-74D1-48E7-803A-FBA917D33D94}"/>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a:extLst>
                <a:ext uri="{FF2B5EF4-FFF2-40B4-BE49-F238E27FC236}">
                  <a16:creationId xmlns:a16="http://schemas.microsoft.com/office/drawing/2014/main" id="{45086ED2-D361-471D-AA72-354404FAF3CB}"/>
                </a:ext>
              </a:extLst>
            </p:cNvPr>
            <p:cNvSpPr/>
            <p:nvPr userDrawn="1"/>
          </p:nvSpPr>
          <p:spPr>
            <a:xfrm>
              <a:off x="0" y="0"/>
              <a:ext cx="7315200" cy="1216152"/>
            </a:xfrm>
            <a:prstGeom prst="rect">
              <a:avLst/>
            </a:prstGeom>
            <a:blipFill>
              <a:blip r:embed="rId3"/>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grpSp>
        <p:nvGrpSpPr>
          <p:cNvPr id="10" name="Group 9">
            <a:extLst>
              <a:ext uri="{FF2B5EF4-FFF2-40B4-BE49-F238E27FC236}">
                <a16:creationId xmlns:a16="http://schemas.microsoft.com/office/drawing/2014/main" id="{AE800006-3DCA-49A5-A616-55BA8A469C5D}"/>
              </a:ext>
            </a:extLst>
          </p:cNvPr>
          <p:cNvGrpSpPr/>
          <p:nvPr userDrawn="1"/>
        </p:nvGrpSpPr>
        <p:grpSpPr>
          <a:xfrm rot="10800000">
            <a:off x="12700" y="5029201"/>
            <a:ext cx="12192000" cy="1984375"/>
            <a:chOff x="0" y="-70531"/>
            <a:chExt cx="7315200" cy="1216152"/>
          </a:xfrm>
        </p:grpSpPr>
        <p:sp>
          <p:nvSpPr>
            <p:cNvPr id="11" name="Rectangle 51">
              <a:extLst>
                <a:ext uri="{FF2B5EF4-FFF2-40B4-BE49-F238E27FC236}">
                  <a16:creationId xmlns:a16="http://schemas.microsoft.com/office/drawing/2014/main" id="{CC2A89CF-5979-48C0-93EF-9EE2EC4DA5C9}"/>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93E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6FD08DEE-D48E-4FBE-BB3E-7A86D81DA82A}"/>
                </a:ext>
              </a:extLst>
            </p:cNvPr>
            <p:cNvSpPr/>
            <p:nvPr userDrawn="1"/>
          </p:nvSpPr>
          <p:spPr>
            <a:xfrm>
              <a:off x="0" y="-70531"/>
              <a:ext cx="7315200" cy="1216152"/>
            </a:xfrm>
            <a:prstGeom prst="rect">
              <a:avLst/>
            </a:prstGeom>
            <a:blipFill>
              <a:blip r:embed="rId3">
                <a:alphaModFix/>
              </a:blip>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7" name="Straight Connector 6">
            <a:extLst>
              <a:ext uri="{FF2B5EF4-FFF2-40B4-BE49-F238E27FC236}">
                <a16:creationId xmlns:a16="http://schemas.microsoft.com/office/drawing/2014/main" id="{F77CAD8D-AC2B-473E-A60E-7C2244077AB5}"/>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C5FF115-52BF-42CE-8E79-D8030500CBF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74006" y="228951"/>
            <a:ext cx="2219325" cy="1026586"/>
          </a:xfrm>
          <a:prstGeom prst="rect">
            <a:avLst/>
          </a:prstGeom>
        </p:spPr>
      </p:pic>
      <p:sp>
        <p:nvSpPr>
          <p:cNvPr id="8" name="Rectangle 7">
            <a:extLst>
              <a:ext uri="{FF2B5EF4-FFF2-40B4-BE49-F238E27FC236}">
                <a16:creationId xmlns:a16="http://schemas.microsoft.com/office/drawing/2014/main" id="{F54CDC94-8C31-4430-A28F-666CC0EF7C44}"/>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generated with high confidence">
            <a:extLst>
              <a:ext uri="{FF2B5EF4-FFF2-40B4-BE49-F238E27FC236}">
                <a16:creationId xmlns:a16="http://schemas.microsoft.com/office/drawing/2014/main" id="{A59D327F-8C95-4740-A40B-1ABAAAD5FF1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 id="2147483692" r:id="rId6"/>
    <p:sldLayoutId id="2147483693"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38100">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84138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mailto:MSPRTF@telligen.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hyperlink" Target="https://msmedicaid.telligen.com/wp-content/uploads/2025/02/Serious-Incident-Report-Form-2025.pdf" TargetMode="External"/><Relationship Id="rId5" Type="http://schemas.openxmlformats.org/officeDocument/2006/relationships/hyperlink" Target="https://msmedicaid.telligen.com/wp-content/uploads/2025/02/MS-PRTF-Monthly-Census-Report-1.xlsx"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msmedicaid.telligen.com/" TargetMode="External"/><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26E_5B40953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26F_792067EB.xml"/><Relationship Id="rId1" Type="http://schemas.openxmlformats.org/officeDocument/2006/relationships/slideLayout" Target="../slideLayouts/slideLayout10.xml"/><Relationship Id="rId4" Type="http://schemas.openxmlformats.org/officeDocument/2006/relationships/hyperlink" Target="mailto:msmedicaidum@telligen.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smedicaid.telligen.com/" TargetMode="External"/><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hyperlink" Target="mailto:qtregistration@telligen.com" TargetMode="External"/><Relationship Id="rId4" Type="http://schemas.openxmlformats.org/officeDocument/2006/relationships/hyperlink" Target="mailto:msmedicaidum@telligen.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8.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hyperlink" Target="https://msmedicaid.telligen.com/education-training/"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msmedicaid.telligen.com/document-librar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mailto:msmedicaidum@telligen.com" TargetMode="External"/><Relationship Id="rId2" Type="http://schemas.openxmlformats.org/officeDocument/2006/relationships/hyperlink" Target="https://msmedicaid.telligen.com/" TargetMode="External"/><Relationship Id="rId1" Type="http://schemas.openxmlformats.org/officeDocument/2006/relationships/slideLayout" Target="../slideLayouts/slideLayout4.xml"/><Relationship Id="rId4" Type="http://schemas.openxmlformats.org/officeDocument/2006/relationships/hyperlink" Target="mailto:qtregistration@telligen.co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295_353157DF.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hyperlink" Target="https://msmedicaid.telligen.com/wp-content/uploads/2024/03/MS-Change-Request-Fill-In-Form.pdf"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8B_6C5AF4F5.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84616-BC7D-463B-988F-917053A3C3D5}"/>
              </a:ext>
            </a:extLst>
          </p:cNvPr>
          <p:cNvSpPr>
            <a:spLocks noGrp="1"/>
          </p:cNvSpPr>
          <p:nvPr>
            <p:ph type="body" sz="quarter" idx="11"/>
          </p:nvPr>
        </p:nvSpPr>
        <p:spPr>
          <a:xfrm>
            <a:off x="118378" y="5261386"/>
            <a:ext cx="6172200" cy="1143000"/>
          </a:xfrm>
        </p:spPr>
        <p:txBody>
          <a:bodyPr lIns="91440" tIns="45720" rIns="91440" bIns="45720" anchor="t"/>
          <a:lstStyle/>
          <a:p>
            <a:r>
              <a:rPr lang="en-US" dirty="0">
                <a:latin typeface="Century Gothic"/>
              </a:rPr>
              <a:t>February 2025</a:t>
            </a:r>
          </a:p>
        </p:txBody>
      </p:sp>
      <p:sp>
        <p:nvSpPr>
          <p:cNvPr id="3" name="Text Placeholder 2">
            <a:extLst>
              <a:ext uri="{FF2B5EF4-FFF2-40B4-BE49-F238E27FC236}">
                <a16:creationId xmlns:a16="http://schemas.microsoft.com/office/drawing/2014/main" id="{5A30006A-0F48-4DEA-86E6-D57965161D1D}"/>
              </a:ext>
            </a:extLst>
          </p:cNvPr>
          <p:cNvSpPr>
            <a:spLocks noGrp="1"/>
          </p:cNvSpPr>
          <p:nvPr>
            <p:ph type="body" sz="quarter" idx="12"/>
          </p:nvPr>
        </p:nvSpPr>
        <p:spPr>
          <a:xfrm>
            <a:off x="931178" y="2483794"/>
            <a:ext cx="5986564" cy="1413951"/>
          </a:xfrm>
        </p:spPr>
        <p:txBody>
          <a:bodyPr lIns="91440" tIns="45720" rIns="91440" bIns="45720" anchor="t"/>
          <a:lstStyle/>
          <a:p>
            <a:pPr algn="ctr"/>
            <a:r>
              <a:rPr lang="en-US">
                <a:latin typeface="Century Gothic"/>
              </a:rPr>
              <a:t>Mississippi Medicaid: </a:t>
            </a:r>
          </a:p>
          <a:p>
            <a:pPr algn="ctr"/>
            <a:r>
              <a:rPr lang="en-US" sz="2400">
                <a:latin typeface="Century Gothic"/>
              </a:rPr>
              <a:t>Telligen Provider Portal Training – Psychiatric Residential Treatment Facility (PRTF)</a:t>
            </a:r>
          </a:p>
          <a:p>
            <a:endParaRPr lang="en-US">
              <a:latin typeface="Century Gothic"/>
            </a:endParaRPr>
          </a:p>
        </p:txBody>
      </p:sp>
    </p:spTree>
    <p:extLst>
      <p:ext uri="{BB962C8B-B14F-4D97-AF65-F5344CB8AC3E}">
        <p14:creationId xmlns:p14="http://schemas.microsoft.com/office/powerpoint/2010/main" val="143404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128C-8428-928D-1D44-6C851C6C3D13}"/>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FC8C7CC-EA2E-97CA-AC07-09E8E7C261A1}"/>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8CD1A69B-85F7-53B5-B938-8ADB2322AFA2}"/>
              </a:ext>
            </a:extLst>
          </p:cNvPr>
          <p:cNvSpPr txBox="1"/>
          <p:nvPr/>
        </p:nvSpPr>
        <p:spPr>
          <a:xfrm>
            <a:off x="3543156" y="2945236"/>
            <a:ext cx="5951778" cy="615553"/>
          </a:xfrm>
          <a:prstGeom prst="rect">
            <a:avLst/>
          </a:prstGeom>
        </p:spPr>
        <p:txBody>
          <a:bodyPr vert="horz" wrap="square" lIns="0" tIns="0" rIns="0" bIns="0" rtlCol="0" anchor="t">
            <a:spAutoFit/>
          </a:bodyPr>
          <a:lstStyle/>
          <a:p>
            <a:pPr marL="0" marR="0">
              <a:lnSpc>
                <a:spcPts val="4847"/>
              </a:lnSpc>
              <a:spcBef>
                <a:spcPts val="0"/>
              </a:spcBef>
              <a:spcAft>
                <a:spcPts val="0"/>
              </a:spcAft>
            </a:pPr>
            <a:r>
              <a:rPr lang="en-US" sz="4000" b="1" dirty="0">
                <a:solidFill>
                  <a:srgbClr val="009DDC"/>
                </a:solidFill>
                <a:latin typeface="+mj-lt"/>
                <a:cs typeface="GLGAHP+Century Gothic Bold"/>
              </a:rPr>
              <a:t>PRTF Mailboxes</a:t>
            </a:r>
            <a:endParaRPr sz="4000" b="1" dirty="0">
              <a:solidFill>
                <a:srgbClr val="009DDC"/>
              </a:solidFill>
              <a:latin typeface="+mj-lt"/>
              <a:cs typeface="GLGAHP+Century Gothic Bold"/>
            </a:endParaRPr>
          </a:p>
        </p:txBody>
      </p:sp>
    </p:spTree>
    <p:extLst>
      <p:ext uri="{BB962C8B-B14F-4D97-AF65-F5344CB8AC3E}">
        <p14:creationId xmlns:p14="http://schemas.microsoft.com/office/powerpoint/2010/main" val="414480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6009B-84FB-0B36-FA9C-3571167FA308}"/>
              </a:ext>
            </a:extLst>
          </p:cNvPr>
          <p:cNvSpPr>
            <a:spLocks noGrp="1"/>
          </p:cNvSpPr>
          <p:nvPr>
            <p:ph idx="1"/>
          </p:nvPr>
        </p:nvSpPr>
        <p:spPr>
          <a:xfrm>
            <a:off x="342899" y="1323975"/>
            <a:ext cx="10753725" cy="4505327"/>
          </a:xfrm>
        </p:spPr>
        <p:txBody>
          <a:bodyPr/>
          <a:lstStyle/>
          <a:p>
            <a:pPr lvl="1">
              <a:buFont typeface="Wingdings" panose="05000000000000000000" pitchFamily="2" charset="2"/>
              <a:buChar char="§"/>
            </a:pPr>
            <a:r>
              <a:rPr lang="en-US" sz="2000" dirty="0"/>
              <a:t>Providers should use </a:t>
            </a:r>
            <a:r>
              <a:rPr lang="en-US" sz="2000" dirty="0">
                <a:hlinkClick r:id="rId2">
                  <a:extLst>
                    <a:ext uri="{A12FA001-AC4F-418D-AE19-62706E023703}">
                      <ahyp:hlinkClr xmlns:ahyp="http://schemas.microsoft.com/office/drawing/2018/hyperlinkcolor" val="tx"/>
                    </a:ext>
                  </a:extLst>
                </a:hlinkClick>
              </a:rPr>
              <a:t>MSPRTF@telligen.com</a:t>
            </a:r>
            <a:r>
              <a:rPr lang="en-US" sz="2000" dirty="0"/>
              <a:t> for sending monthly census and incident reports.</a:t>
            </a:r>
          </a:p>
          <a:p>
            <a:pPr lvl="1">
              <a:buFont typeface="Wingdings" panose="05000000000000000000" pitchFamily="2" charset="2"/>
              <a:buChar char="§"/>
            </a:pPr>
            <a:endParaRPr lang="en-US" sz="600" dirty="0"/>
          </a:p>
          <a:p>
            <a:pPr lvl="1">
              <a:buFont typeface="Wingdings" panose="05000000000000000000" pitchFamily="2" charset="2"/>
              <a:buChar char="§"/>
            </a:pPr>
            <a:r>
              <a:rPr lang="en-US" sz="2000" dirty="0">
                <a:hlinkClick r:id="rId2"/>
              </a:rPr>
              <a:t>MSPRTF@telligen.com</a:t>
            </a:r>
            <a:r>
              <a:rPr lang="en-US" sz="2000" dirty="0"/>
              <a:t>  is the designated email address for sending reports.</a:t>
            </a:r>
          </a:p>
          <a:p>
            <a:pPr lvl="1">
              <a:buFont typeface="Wingdings" panose="05000000000000000000" pitchFamily="2" charset="2"/>
              <a:buChar char="§"/>
            </a:pPr>
            <a:endParaRPr lang="en-US" sz="600" dirty="0"/>
          </a:p>
          <a:p>
            <a:pPr lvl="1">
              <a:buFont typeface="Wingdings" panose="05000000000000000000" pitchFamily="2" charset="2"/>
              <a:buChar char="§"/>
            </a:pPr>
            <a:r>
              <a:rPr lang="en-US" sz="2000" dirty="0"/>
              <a:t>Monthly Census Reports -Providers are required to email their monthly census reports to </a:t>
            </a:r>
            <a:r>
              <a:rPr lang="en-US" sz="2000" dirty="0">
                <a:hlinkClick r:id="rId2"/>
              </a:rPr>
              <a:t>MSPRTF@telligen.com</a:t>
            </a:r>
            <a:r>
              <a:rPr lang="en-US" sz="2000" dirty="0"/>
              <a:t>. These reports typically include information about the number of patients or individuals served within a specified period.</a:t>
            </a:r>
          </a:p>
          <a:p>
            <a:pPr marL="457200" lvl="1" indent="0">
              <a:buNone/>
            </a:pPr>
            <a:endParaRPr lang="en-US" sz="600" dirty="0"/>
          </a:p>
          <a:p>
            <a:pPr marL="457200" lvl="1" indent="0">
              <a:buNone/>
            </a:pPr>
            <a:r>
              <a:rPr lang="en-US" sz="2000" dirty="0"/>
              <a:t> </a:t>
            </a:r>
          </a:p>
          <a:p>
            <a:pPr lvl="1">
              <a:buFont typeface="Wingdings" panose="05000000000000000000" pitchFamily="2" charset="2"/>
              <a:buChar char="§"/>
            </a:pPr>
            <a:r>
              <a:rPr lang="en-US" sz="2000" dirty="0"/>
              <a:t>Serious Incident Reports-Providers should email any incident reports related to their facility or program to </a:t>
            </a:r>
            <a:r>
              <a:rPr lang="en-US" sz="2000" dirty="0">
                <a:hlinkClick r:id="rId2"/>
              </a:rPr>
              <a:t>MSPRTF@telligen.com</a:t>
            </a:r>
            <a:r>
              <a:rPr lang="en-US" sz="2000" dirty="0"/>
              <a:t>. Incident reports document any occurrences that may impact patients, staff, or operations. </a:t>
            </a:r>
          </a:p>
          <a:p>
            <a:endParaRPr lang="en-US" dirty="0"/>
          </a:p>
          <a:p>
            <a:endParaRPr lang="en-US" dirty="0"/>
          </a:p>
        </p:txBody>
      </p:sp>
      <p:sp>
        <p:nvSpPr>
          <p:cNvPr id="3" name="Text Placeholder 2">
            <a:extLst>
              <a:ext uri="{FF2B5EF4-FFF2-40B4-BE49-F238E27FC236}">
                <a16:creationId xmlns:a16="http://schemas.microsoft.com/office/drawing/2014/main" id="{4F3C88B2-14AE-95FC-3050-0E1E6AF54EAB}"/>
              </a:ext>
            </a:extLst>
          </p:cNvPr>
          <p:cNvSpPr>
            <a:spLocks noGrp="1"/>
          </p:cNvSpPr>
          <p:nvPr>
            <p:ph type="body" sz="quarter" idx="10"/>
          </p:nvPr>
        </p:nvSpPr>
        <p:spPr/>
        <p:txBody>
          <a:bodyPr/>
          <a:lstStyle/>
          <a:p>
            <a:r>
              <a:rPr lang="en-US"/>
              <a:t>PRTF Mailbox</a:t>
            </a:r>
          </a:p>
        </p:txBody>
      </p:sp>
    </p:spTree>
    <p:extLst>
      <p:ext uri="{BB962C8B-B14F-4D97-AF65-F5344CB8AC3E}">
        <p14:creationId xmlns:p14="http://schemas.microsoft.com/office/powerpoint/2010/main" val="33403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B5E05-713E-9184-E73C-5D5EE9A17B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B1F966-597F-34EC-CCD0-5FBFA2E221F1}"/>
              </a:ext>
            </a:extLst>
          </p:cNvPr>
          <p:cNvSpPr>
            <a:spLocks noGrp="1"/>
          </p:cNvSpPr>
          <p:nvPr>
            <p:ph idx="1"/>
          </p:nvPr>
        </p:nvSpPr>
        <p:spPr>
          <a:xfrm>
            <a:off x="342899" y="1323975"/>
            <a:ext cx="10753725" cy="4505327"/>
          </a:xfrm>
        </p:spPr>
        <p:txBody>
          <a:bodyPr/>
          <a:lstStyle/>
          <a:p>
            <a:pPr lvl="3">
              <a:buFont typeface="Wingdings" panose="05000000000000000000" pitchFamily="2" charset="2"/>
              <a:buChar char="§"/>
            </a:pPr>
            <a:endParaRPr lang="en-US" sz="2200" dirty="0"/>
          </a:p>
          <a:p>
            <a:pPr marL="0" indent="0">
              <a:buNone/>
            </a:pPr>
            <a:endParaRPr lang="en-US" dirty="0"/>
          </a:p>
        </p:txBody>
      </p:sp>
      <p:sp>
        <p:nvSpPr>
          <p:cNvPr id="3" name="Text Placeholder 2">
            <a:extLst>
              <a:ext uri="{FF2B5EF4-FFF2-40B4-BE49-F238E27FC236}">
                <a16:creationId xmlns:a16="http://schemas.microsoft.com/office/drawing/2014/main" id="{5ADF584D-28D8-1688-279A-AC3F3C68A34D}"/>
              </a:ext>
            </a:extLst>
          </p:cNvPr>
          <p:cNvSpPr>
            <a:spLocks noGrp="1"/>
          </p:cNvSpPr>
          <p:nvPr>
            <p:ph type="body" sz="quarter" idx="10"/>
          </p:nvPr>
        </p:nvSpPr>
        <p:spPr>
          <a:xfrm>
            <a:off x="609600" y="533400"/>
            <a:ext cx="8929036" cy="685800"/>
          </a:xfrm>
        </p:spPr>
        <p:txBody>
          <a:bodyPr/>
          <a:lstStyle/>
          <a:p>
            <a:r>
              <a:rPr lang="en-US" dirty="0"/>
              <a:t>PRTF Monthly Census and Serious Incident Reports</a:t>
            </a:r>
          </a:p>
        </p:txBody>
      </p:sp>
      <p:pic>
        <p:nvPicPr>
          <p:cNvPr id="5" name="Picture 4" descr="A medical form with a list of patient records">
            <a:extLst>
              <a:ext uri="{FF2B5EF4-FFF2-40B4-BE49-F238E27FC236}">
                <a16:creationId xmlns:a16="http://schemas.microsoft.com/office/drawing/2014/main" id="{E9326E0D-59D7-63F5-881C-CD221457104F}"/>
              </a:ext>
            </a:extLst>
          </p:cNvPr>
          <p:cNvPicPr>
            <a:picLocks noChangeAspect="1"/>
          </p:cNvPicPr>
          <p:nvPr/>
        </p:nvPicPr>
        <p:blipFill>
          <a:blip r:embed="rId2">
            <a:extLst>
              <a:ext uri="{28A0092B-C50C-407E-A947-70E740481C1C}">
                <a14:useLocalDpi xmlns:a14="http://schemas.microsoft.com/office/drawing/2010/main" val="0"/>
              </a:ext>
            </a:extLst>
          </a:blip>
          <a:srcRect t="4152" b="10234"/>
          <a:stretch/>
        </p:blipFill>
        <p:spPr>
          <a:xfrm>
            <a:off x="829625" y="1577503"/>
            <a:ext cx="3768366" cy="4175147"/>
          </a:xfrm>
          <a:prstGeom prst="rect">
            <a:avLst/>
          </a:prstGeom>
        </p:spPr>
      </p:pic>
      <p:pic>
        <p:nvPicPr>
          <p:cNvPr id="7" name="Picture 6" descr="A close-up of a document&#10;&#10;AI-generated content may be incorrect.">
            <a:extLst>
              <a:ext uri="{FF2B5EF4-FFF2-40B4-BE49-F238E27FC236}">
                <a16:creationId xmlns:a16="http://schemas.microsoft.com/office/drawing/2014/main" id="{146F52BB-040F-5F8E-36D8-EDC7116E3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951" y="1420413"/>
            <a:ext cx="3406869" cy="4408889"/>
          </a:xfrm>
          <a:prstGeom prst="rect">
            <a:avLst/>
          </a:prstGeom>
        </p:spPr>
      </p:pic>
      <p:pic>
        <p:nvPicPr>
          <p:cNvPr id="9" name="Picture 8" descr="A close-up of a document&#10;&#10;AI-generated content may be incorrect.">
            <a:extLst>
              <a:ext uri="{FF2B5EF4-FFF2-40B4-BE49-F238E27FC236}">
                <a16:creationId xmlns:a16="http://schemas.microsoft.com/office/drawing/2014/main" id="{89D08380-EC26-CEBD-9345-4F9662B72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530" y="1516732"/>
            <a:ext cx="3273210" cy="4235918"/>
          </a:xfrm>
          <a:prstGeom prst="rect">
            <a:avLst/>
          </a:prstGeom>
        </p:spPr>
      </p:pic>
      <p:sp>
        <p:nvSpPr>
          <p:cNvPr id="11" name="TextBox 10">
            <a:extLst>
              <a:ext uri="{FF2B5EF4-FFF2-40B4-BE49-F238E27FC236}">
                <a16:creationId xmlns:a16="http://schemas.microsoft.com/office/drawing/2014/main" id="{F9143E59-4D54-DB5E-8F71-0DF591E56410}"/>
              </a:ext>
            </a:extLst>
          </p:cNvPr>
          <p:cNvSpPr txBox="1"/>
          <p:nvPr/>
        </p:nvSpPr>
        <p:spPr>
          <a:xfrm>
            <a:off x="1267315" y="1152714"/>
            <a:ext cx="2868329" cy="369332"/>
          </a:xfrm>
          <a:prstGeom prst="rect">
            <a:avLst/>
          </a:prstGeom>
          <a:noFill/>
        </p:spPr>
        <p:txBody>
          <a:bodyPr wrap="square" rtlCol="0">
            <a:spAutoFit/>
          </a:bodyPr>
          <a:lstStyle/>
          <a:p>
            <a:r>
              <a:rPr lang="en-US" b="1" dirty="0">
                <a:latin typeface="+mj-lt"/>
                <a:hlinkClick r:id="rId5"/>
              </a:rPr>
              <a:t>Monthly Census Report</a:t>
            </a:r>
            <a:endParaRPr lang="en-US" b="1" dirty="0">
              <a:latin typeface="+mj-lt"/>
            </a:endParaRPr>
          </a:p>
        </p:txBody>
      </p:sp>
      <p:sp>
        <p:nvSpPr>
          <p:cNvPr id="13" name="TextBox 12">
            <a:extLst>
              <a:ext uri="{FF2B5EF4-FFF2-40B4-BE49-F238E27FC236}">
                <a16:creationId xmlns:a16="http://schemas.microsoft.com/office/drawing/2014/main" id="{FB973677-9C8C-6983-533C-C67B770C8757}"/>
              </a:ext>
            </a:extLst>
          </p:cNvPr>
          <p:cNvSpPr txBox="1"/>
          <p:nvPr/>
        </p:nvSpPr>
        <p:spPr>
          <a:xfrm>
            <a:off x="6987038" y="1208171"/>
            <a:ext cx="2874696" cy="369332"/>
          </a:xfrm>
          <a:prstGeom prst="rect">
            <a:avLst/>
          </a:prstGeom>
          <a:noFill/>
        </p:spPr>
        <p:txBody>
          <a:bodyPr wrap="square" rtlCol="0">
            <a:spAutoFit/>
          </a:bodyPr>
          <a:lstStyle/>
          <a:p>
            <a:r>
              <a:rPr lang="en-US" dirty="0">
                <a:latin typeface="+mj-lt"/>
                <a:hlinkClick r:id="rId6"/>
              </a:rPr>
              <a:t>Serious Incident Reports</a:t>
            </a:r>
            <a:endParaRPr lang="en-US" dirty="0">
              <a:latin typeface="+mj-lt"/>
            </a:endParaRPr>
          </a:p>
        </p:txBody>
      </p:sp>
    </p:spTree>
    <p:extLst>
      <p:ext uri="{BB962C8B-B14F-4D97-AF65-F5344CB8AC3E}">
        <p14:creationId xmlns:p14="http://schemas.microsoft.com/office/powerpoint/2010/main" val="219209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3066471" y="2781300"/>
            <a:ext cx="8248074" cy="1714500"/>
          </a:xfrm>
        </p:spPr>
        <p:txBody>
          <a:bodyPr/>
          <a:lstStyle/>
          <a:p>
            <a:r>
              <a:rPr lang="en-US"/>
              <a:t>Submitting a Review</a:t>
            </a:r>
          </a:p>
        </p:txBody>
      </p:sp>
    </p:spTree>
    <p:extLst>
      <p:ext uri="{BB962C8B-B14F-4D97-AF65-F5344CB8AC3E}">
        <p14:creationId xmlns:p14="http://schemas.microsoft.com/office/powerpoint/2010/main" val="79866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883F8-94D8-4E94-B573-3FAB2F68972A}"/>
              </a:ext>
            </a:extLst>
          </p:cNvPr>
          <p:cNvSpPr>
            <a:spLocks noGrp="1"/>
          </p:cNvSpPr>
          <p:nvPr>
            <p:ph idx="1"/>
          </p:nvPr>
        </p:nvSpPr>
        <p:spPr>
          <a:xfrm>
            <a:off x="823859" y="1402591"/>
            <a:ext cx="4267200" cy="4547937"/>
          </a:xfrm>
        </p:spPr>
        <p:txBody>
          <a:bodyPr/>
          <a:lstStyle/>
          <a:p>
            <a:r>
              <a:rPr lang="en-US" b="1"/>
              <a:t>Start Tasks </a:t>
            </a:r>
            <a:r>
              <a:rPr lang="en-US"/>
              <a:t>will take you to the task queue to view any reviews where additional information has been requested</a:t>
            </a:r>
          </a:p>
          <a:p>
            <a:r>
              <a:rPr lang="en-US" b="1"/>
              <a:t>Search</a:t>
            </a:r>
            <a:r>
              <a:rPr lang="en-US"/>
              <a:t> will allow you to search for a member or a case.  Just like the magnifying glass at the top of the page.</a:t>
            </a:r>
          </a:p>
          <a:p>
            <a:r>
              <a:rPr lang="en-US" b="1"/>
              <a:t>Portal</a:t>
            </a:r>
            <a:r>
              <a:rPr lang="en-US"/>
              <a:t> will take you to the portal or to the task queue. </a:t>
            </a:r>
          </a:p>
        </p:txBody>
      </p:sp>
      <p:sp>
        <p:nvSpPr>
          <p:cNvPr id="4" name="Text Placeholder 3">
            <a:extLst>
              <a:ext uri="{FF2B5EF4-FFF2-40B4-BE49-F238E27FC236}">
                <a16:creationId xmlns:a16="http://schemas.microsoft.com/office/drawing/2014/main" id="{6308C137-2A85-410C-9308-9B4F45FB34E7}"/>
              </a:ext>
            </a:extLst>
          </p:cNvPr>
          <p:cNvSpPr>
            <a:spLocks noGrp="1"/>
          </p:cNvSpPr>
          <p:nvPr>
            <p:ph type="body" sz="quarter" idx="10"/>
          </p:nvPr>
        </p:nvSpPr>
        <p:spPr/>
        <p:txBody>
          <a:bodyPr/>
          <a:lstStyle/>
          <a:p>
            <a:r>
              <a:rPr lang="en-US"/>
              <a:t>Telligen Provider Portal – Landing Page</a:t>
            </a:r>
          </a:p>
        </p:txBody>
      </p:sp>
      <p:pic>
        <p:nvPicPr>
          <p:cNvPr id="5" name="Picture 4">
            <a:extLst>
              <a:ext uri="{FF2B5EF4-FFF2-40B4-BE49-F238E27FC236}">
                <a16:creationId xmlns:a16="http://schemas.microsoft.com/office/drawing/2014/main" id="{2EEE1D28-667E-4D99-B870-E94B8B1BD038}"/>
              </a:ext>
            </a:extLst>
          </p:cNvPr>
          <p:cNvPicPr>
            <a:picLocks noChangeAspect="1"/>
          </p:cNvPicPr>
          <p:nvPr/>
        </p:nvPicPr>
        <p:blipFill>
          <a:blip r:embed="rId2"/>
          <a:stretch>
            <a:fillRect/>
          </a:stretch>
        </p:blipFill>
        <p:spPr>
          <a:xfrm>
            <a:off x="5865867" y="1616370"/>
            <a:ext cx="3876675" cy="3625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778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771236" y="1409700"/>
            <a:ext cx="4602041" cy="4614028"/>
          </a:xfrm>
        </p:spPr>
        <p:txBody>
          <a:bodyPr/>
          <a:lstStyle/>
          <a:p>
            <a:r>
              <a:rPr lang="en-US"/>
              <a:t>Enter the </a:t>
            </a:r>
            <a:r>
              <a:rPr lang="en-US" b="1"/>
              <a:t>Review Type</a:t>
            </a:r>
            <a:r>
              <a:rPr lang="en-US"/>
              <a:t>:  This is where you will select the type of review you are requesting:</a:t>
            </a:r>
          </a:p>
          <a:p>
            <a:pPr marL="0" indent="0">
              <a:buNone/>
            </a:pPr>
            <a:endParaRPr lang="en-US"/>
          </a:p>
          <a:p>
            <a:pPr lvl="1"/>
            <a:r>
              <a:rPr lang="en-US"/>
              <a:t>Psychiatric Residential Treatment Facility Services (PRTF)</a:t>
            </a:r>
          </a:p>
          <a:p>
            <a:pPr marL="457200" lvl="1" indent="0">
              <a:buNone/>
            </a:pPr>
            <a:endParaRPr lang="en-US"/>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a:t>Authorization Request Panel- Review Type</a:t>
            </a:r>
          </a:p>
        </p:txBody>
      </p:sp>
      <p:pic>
        <p:nvPicPr>
          <p:cNvPr id="6" name="Picture 5">
            <a:extLst>
              <a:ext uri="{FF2B5EF4-FFF2-40B4-BE49-F238E27FC236}">
                <a16:creationId xmlns:a16="http://schemas.microsoft.com/office/drawing/2014/main" id="{DCAA0A4F-1553-5941-7028-9495F1BB4EC1}"/>
              </a:ext>
            </a:extLst>
          </p:cNvPr>
          <p:cNvPicPr>
            <a:picLocks noChangeAspect="1"/>
          </p:cNvPicPr>
          <p:nvPr/>
        </p:nvPicPr>
        <p:blipFill>
          <a:blip r:embed="rId2"/>
          <a:stretch>
            <a:fillRect/>
          </a:stretch>
        </p:blipFill>
        <p:spPr>
          <a:xfrm>
            <a:off x="5929015" y="1285875"/>
            <a:ext cx="4258269" cy="4419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824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F0F18-B167-4DF1-A410-07352B51DF15}"/>
              </a:ext>
            </a:extLst>
          </p:cNvPr>
          <p:cNvSpPr>
            <a:spLocks noGrp="1"/>
          </p:cNvSpPr>
          <p:nvPr>
            <p:ph idx="1"/>
          </p:nvPr>
        </p:nvSpPr>
        <p:spPr>
          <a:xfrm>
            <a:off x="900546" y="1300019"/>
            <a:ext cx="8610600" cy="2438400"/>
          </a:xfrm>
        </p:spPr>
        <p:txBody>
          <a:bodyPr/>
          <a:lstStyle/>
          <a:p>
            <a:r>
              <a:rPr lang="en-US" b="1"/>
              <a:t>Place of Service</a:t>
            </a:r>
            <a:r>
              <a:rPr lang="en-US"/>
              <a:t>:  This is where you will select the place where care is being given. </a:t>
            </a:r>
          </a:p>
          <a:p>
            <a:r>
              <a:rPr lang="en-US" b="1"/>
              <a:t>Type of Service</a:t>
            </a:r>
            <a:r>
              <a:rPr lang="en-US"/>
              <a:t>:  This Is the type of service</a:t>
            </a:r>
            <a:r>
              <a:rPr lang="en-US">
                <a:solidFill>
                  <a:srgbClr val="FF0000"/>
                </a:solidFill>
              </a:rPr>
              <a:t> </a:t>
            </a:r>
            <a:r>
              <a:rPr lang="en-US"/>
              <a:t>being requested. </a:t>
            </a:r>
          </a:p>
          <a:p>
            <a:r>
              <a:rPr lang="en-US" b="1"/>
              <a:t>Timing: </a:t>
            </a:r>
            <a:r>
              <a:rPr lang="en-US"/>
              <a:t> This is where you will select Prospective, Concurrent or Retrospective</a:t>
            </a:r>
          </a:p>
          <a:p>
            <a:r>
              <a:rPr lang="en-US"/>
              <a:t>Select </a:t>
            </a:r>
            <a:r>
              <a:rPr lang="en-US" b="1"/>
              <a:t>Add New Request </a:t>
            </a:r>
            <a:r>
              <a:rPr lang="en-US"/>
              <a:t>to complete the process.  </a:t>
            </a:r>
          </a:p>
          <a:p>
            <a:pPr lvl="1"/>
            <a:r>
              <a:rPr lang="en-US"/>
              <a:t>If </a:t>
            </a:r>
            <a:r>
              <a:rPr lang="en-US">
                <a:solidFill>
                  <a:schemeClr val="tx1"/>
                </a:solidFill>
              </a:rPr>
              <a:t>the request </a:t>
            </a:r>
            <a:r>
              <a:rPr lang="en-US"/>
              <a:t>was entered in error, you can select Cancel to remove the request</a:t>
            </a:r>
          </a:p>
        </p:txBody>
      </p:sp>
      <p:sp>
        <p:nvSpPr>
          <p:cNvPr id="4" name="Text Placeholder 3">
            <a:extLst>
              <a:ext uri="{FF2B5EF4-FFF2-40B4-BE49-F238E27FC236}">
                <a16:creationId xmlns:a16="http://schemas.microsoft.com/office/drawing/2014/main" id="{70725CE6-E65D-443F-84EB-E3F5A41751FB}"/>
              </a:ext>
            </a:extLst>
          </p:cNvPr>
          <p:cNvSpPr>
            <a:spLocks noGrp="1"/>
          </p:cNvSpPr>
          <p:nvPr>
            <p:ph type="body" sz="quarter" idx="10"/>
          </p:nvPr>
        </p:nvSpPr>
        <p:spPr/>
        <p:txBody>
          <a:bodyPr/>
          <a:lstStyle/>
          <a:p>
            <a:r>
              <a:rPr lang="en-US"/>
              <a:t>Authorization Request Panel cont.</a:t>
            </a:r>
          </a:p>
        </p:txBody>
      </p:sp>
      <p:pic>
        <p:nvPicPr>
          <p:cNvPr id="6" name="Picture 5">
            <a:extLst>
              <a:ext uri="{FF2B5EF4-FFF2-40B4-BE49-F238E27FC236}">
                <a16:creationId xmlns:a16="http://schemas.microsoft.com/office/drawing/2014/main" id="{9C0E3F49-06FD-2576-9190-8EE3757DC180}"/>
              </a:ext>
            </a:extLst>
          </p:cNvPr>
          <p:cNvPicPr>
            <a:picLocks noChangeAspect="1"/>
          </p:cNvPicPr>
          <p:nvPr/>
        </p:nvPicPr>
        <p:blipFill>
          <a:blip r:embed="rId3"/>
          <a:srcRect t="31823"/>
          <a:stretch/>
        </p:blipFill>
        <p:spPr>
          <a:xfrm>
            <a:off x="609600" y="3960620"/>
            <a:ext cx="10648617" cy="1976425"/>
          </a:xfrm>
          <a:prstGeom prst="rect">
            <a:avLst/>
          </a:prstGeom>
        </p:spPr>
      </p:pic>
    </p:spTree>
    <p:extLst>
      <p:ext uri="{BB962C8B-B14F-4D97-AF65-F5344CB8AC3E}">
        <p14:creationId xmlns:p14="http://schemas.microsoft.com/office/powerpoint/2010/main" val="293455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46528-D1EC-F0DB-21F3-291BB1AE0397}"/>
              </a:ext>
            </a:extLst>
          </p:cNvPr>
          <p:cNvSpPr>
            <a:spLocks noGrp="1"/>
          </p:cNvSpPr>
          <p:nvPr>
            <p:ph idx="1"/>
          </p:nvPr>
        </p:nvSpPr>
        <p:spPr/>
        <p:txBody>
          <a:bodyPr/>
          <a:lstStyle/>
          <a:p>
            <a:r>
              <a:rPr lang="en-US" b="1"/>
              <a:t>Prospective</a:t>
            </a:r>
            <a:r>
              <a:rPr lang="en-US"/>
              <a:t> – This is a review timing that is submitted prior to any services starting or before any type of inpatient stay. The requested start date must be in the future.</a:t>
            </a:r>
          </a:p>
          <a:p>
            <a:endParaRPr lang="en-US"/>
          </a:p>
          <a:p>
            <a:r>
              <a:rPr lang="en-US" b="1"/>
              <a:t>Concurrent</a:t>
            </a:r>
            <a:r>
              <a:rPr lang="en-US"/>
              <a:t> – This is the first review that is submitted if services have started. The requested start date should be the day of the request.</a:t>
            </a:r>
          </a:p>
          <a:p>
            <a:endParaRPr lang="en-US"/>
          </a:p>
          <a:p>
            <a:r>
              <a:rPr lang="en-US" b="1"/>
              <a:t>Retrospective</a:t>
            </a:r>
            <a:r>
              <a:rPr lang="en-US"/>
              <a:t> – This is a review timing that is submitted after all services have been provided. The start date and the discharge/end date should both be prior to the request date.</a:t>
            </a:r>
          </a:p>
        </p:txBody>
      </p:sp>
      <p:sp>
        <p:nvSpPr>
          <p:cNvPr id="3" name="Text Placeholder 2">
            <a:extLst>
              <a:ext uri="{FF2B5EF4-FFF2-40B4-BE49-F238E27FC236}">
                <a16:creationId xmlns:a16="http://schemas.microsoft.com/office/drawing/2014/main" id="{48629EB1-34BE-5CCC-E629-054A81BE3DAB}"/>
              </a:ext>
            </a:extLst>
          </p:cNvPr>
          <p:cNvSpPr>
            <a:spLocks noGrp="1"/>
          </p:cNvSpPr>
          <p:nvPr>
            <p:ph type="body" sz="quarter" idx="10"/>
          </p:nvPr>
        </p:nvSpPr>
        <p:spPr/>
        <p:txBody>
          <a:bodyPr/>
          <a:lstStyle/>
          <a:p>
            <a:r>
              <a:rPr lang="en-US"/>
              <a:t>Timings</a:t>
            </a:r>
          </a:p>
        </p:txBody>
      </p:sp>
    </p:spTree>
    <p:extLst>
      <p:ext uri="{BB962C8B-B14F-4D97-AF65-F5344CB8AC3E}">
        <p14:creationId xmlns:p14="http://schemas.microsoft.com/office/powerpoint/2010/main" val="185867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DFF31-A752-4212-B304-49817593FC6F}"/>
              </a:ext>
            </a:extLst>
          </p:cNvPr>
          <p:cNvSpPr>
            <a:spLocks noGrp="1"/>
          </p:cNvSpPr>
          <p:nvPr>
            <p:ph idx="1"/>
          </p:nvPr>
        </p:nvSpPr>
        <p:spPr>
          <a:xfrm>
            <a:off x="812800" y="1401619"/>
            <a:ext cx="8229600" cy="1676400"/>
          </a:xfrm>
        </p:spPr>
        <p:txBody>
          <a:bodyPr/>
          <a:lstStyle/>
          <a:p>
            <a:r>
              <a:rPr lang="en-US"/>
              <a:t>Once you select Add New Request, the page opens to fill in all the remaining information necessary to process the request.</a:t>
            </a:r>
          </a:p>
          <a:p>
            <a:r>
              <a:rPr lang="en-US" b="1"/>
              <a:t>Admission and Discharge </a:t>
            </a:r>
            <a:r>
              <a:rPr lang="en-US"/>
              <a:t>is used to enter the Admission Date, Admission Type, and the Admission Source</a:t>
            </a:r>
          </a:p>
        </p:txBody>
      </p:sp>
      <p:sp>
        <p:nvSpPr>
          <p:cNvPr id="4" name="Text Placeholder 3">
            <a:extLst>
              <a:ext uri="{FF2B5EF4-FFF2-40B4-BE49-F238E27FC236}">
                <a16:creationId xmlns:a16="http://schemas.microsoft.com/office/drawing/2014/main" id="{B45200FD-3A3D-49B0-9B79-DDEEDB1F97BC}"/>
              </a:ext>
            </a:extLst>
          </p:cNvPr>
          <p:cNvSpPr>
            <a:spLocks noGrp="1"/>
          </p:cNvSpPr>
          <p:nvPr>
            <p:ph type="body" sz="quarter" idx="10"/>
          </p:nvPr>
        </p:nvSpPr>
        <p:spPr/>
        <p:txBody>
          <a:bodyPr/>
          <a:lstStyle/>
          <a:p>
            <a:r>
              <a:rPr lang="en-US"/>
              <a:t>Admission and Discharge Panel</a:t>
            </a:r>
          </a:p>
        </p:txBody>
      </p:sp>
      <p:pic>
        <p:nvPicPr>
          <p:cNvPr id="6" name="Picture 5">
            <a:extLst>
              <a:ext uri="{FF2B5EF4-FFF2-40B4-BE49-F238E27FC236}">
                <a16:creationId xmlns:a16="http://schemas.microsoft.com/office/drawing/2014/main" id="{BBD91BB4-57EF-3642-12D1-D53EFD67E91D}"/>
              </a:ext>
            </a:extLst>
          </p:cNvPr>
          <p:cNvPicPr>
            <a:picLocks noChangeAspect="1"/>
          </p:cNvPicPr>
          <p:nvPr/>
        </p:nvPicPr>
        <p:blipFill>
          <a:blip r:embed="rId2"/>
          <a:stretch>
            <a:fillRect/>
          </a:stretch>
        </p:blipFill>
        <p:spPr>
          <a:xfrm>
            <a:off x="812800" y="3260438"/>
            <a:ext cx="9378950" cy="1676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847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773C1E-C52E-4015-B4F7-BE21A547C36F}"/>
              </a:ext>
            </a:extLst>
          </p:cNvPr>
          <p:cNvSpPr>
            <a:spLocks noGrp="1"/>
          </p:cNvSpPr>
          <p:nvPr>
            <p:ph type="body" sz="quarter" idx="10"/>
          </p:nvPr>
        </p:nvSpPr>
        <p:spPr>
          <a:xfrm>
            <a:off x="609600" y="408272"/>
            <a:ext cx="10497954" cy="685800"/>
          </a:xfrm>
        </p:spPr>
        <p:txBody>
          <a:bodyPr/>
          <a:lstStyle/>
          <a:p>
            <a:r>
              <a:rPr lang="en-US"/>
              <a:t>Providers Panel: Physician and Provider Information</a:t>
            </a:r>
          </a:p>
        </p:txBody>
      </p:sp>
      <p:sp>
        <p:nvSpPr>
          <p:cNvPr id="6" name="TextBox 5">
            <a:extLst>
              <a:ext uri="{FF2B5EF4-FFF2-40B4-BE49-F238E27FC236}">
                <a16:creationId xmlns:a16="http://schemas.microsoft.com/office/drawing/2014/main" id="{81626DD0-1047-4E7B-A8D5-580F7458041E}"/>
              </a:ext>
            </a:extLst>
          </p:cNvPr>
          <p:cNvSpPr txBox="1"/>
          <p:nvPr/>
        </p:nvSpPr>
        <p:spPr>
          <a:xfrm>
            <a:off x="609600" y="1294336"/>
            <a:ext cx="9778738" cy="2092881"/>
          </a:xfrm>
          <a:prstGeom prst="rect">
            <a:avLst/>
          </a:prstGeom>
          <a:noFill/>
        </p:spPr>
        <p:txBody>
          <a:bodyPr wrap="square" rtlCol="0">
            <a:spAutoFit/>
          </a:bodyPr>
          <a:lstStyle/>
          <a:p>
            <a:pPr marL="342900" indent="-342900">
              <a:buFont typeface="Wingdings" panose="05000000000000000000" pitchFamily="2" charset="2"/>
              <a:buChar char="§"/>
            </a:pPr>
            <a:r>
              <a:rPr lang="en-US" sz="2000" b="1"/>
              <a:t>Providers: </a:t>
            </a:r>
            <a:r>
              <a:rPr lang="en-US" sz="2000"/>
              <a:t>This section requires information related to who is ordering and providing the care</a:t>
            </a:r>
            <a:r>
              <a:rPr lang="en-US"/>
              <a:t>:</a:t>
            </a:r>
          </a:p>
          <a:p>
            <a:pPr marL="742950" lvl="1" indent="-285750">
              <a:buFont typeface="Arial" panose="020B0604020202020204" pitchFamily="34" charset="0"/>
              <a:buChar char="•"/>
            </a:pPr>
            <a:r>
              <a:rPr lang="en-US" i="1"/>
              <a:t>Treating Physician </a:t>
            </a:r>
            <a:r>
              <a:rPr lang="en-US"/>
              <a:t>– The person providing the care; this may or may not be a physician, i.e. Social Worker providing counseling </a:t>
            </a:r>
          </a:p>
          <a:p>
            <a:pPr marL="742950" lvl="1" indent="-285750">
              <a:buFont typeface="Arial" panose="020B0604020202020204" pitchFamily="34" charset="0"/>
              <a:buChar char="•"/>
            </a:pPr>
            <a:r>
              <a:rPr lang="en-US" i="1"/>
              <a:t>Treating Facility </a:t>
            </a:r>
            <a:r>
              <a:rPr lang="en-US"/>
              <a:t>– The </a:t>
            </a:r>
            <a:r>
              <a:rPr lang="en-US" b="1" u="sng"/>
              <a:t>organization</a:t>
            </a:r>
            <a:r>
              <a:rPr lang="en-US" b="1"/>
              <a:t> </a:t>
            </a:r>
            <a:r>
              <a:rPr lang="en-US"/>
              <a:t>providing the care</a:t>
            </a:r>
          </a:p>
          <a:p>
            <a:pPr marL="742950" lvl="1" indent="-285750">
              <a:buFont typeface="Arial" panose="020B0604020202020204" pitchFamily="34" charset="0"/>
              <a:buChar char="•"/>
            </a:pPr>
            <a:r>
              <a:rPr lang="en-US" i="1"/>
              <a:t>Ordering Provider- </a:t>
            </a:r>
            <a:r>
              <a:rPr lang="en-US"/>
              <a:t>The person or Organization ordering the care</a:t>
            </a:r>
          </a:p>
          <a:p>
            <a:pPr marL="742950" lvl="1" indent="-285750">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381262E5-830B-4CCA-9AD9-FA649B7115AE}"/>
              </a:ext>
            </a:extLst>
          </p:cNvPr>
          <p:cNvSpPr txBox="1"/>
          <p:nvPr/>
        </p:nvSpPr>
        <p:spPr>
          <a:xfrm>
            <a:off x="867266" y="5563664"/>
            <a:ext cx="10982226" cy="369332"/>
          </a:xfrm>
          <a:prstGeom prst="rect">
            <a:avLst/>
          </a:prstGeom>
          <a:noFill/>
        </p:spPr>
        <p:txBody>
          <a:bodyPr wrap="square">
            <a:spAutoFit/>
          </a:bodyPr>
          <a:lstStyle/>
          <a:p>
            <a:r>
              <a:rPr lang="en-US"/>
              <a:t>click the Add button on each box to fill in the necessary provider information</a:t>
            </a:r>
          </a:p>
        </p:txBody>
      </p:sp>
      <p:sp>
        <p:nvSpPr>
          <p:cNvPr id="10" name="Star: 5 Points 9">
            <a:extLst>
              <a:ext uri="{FF2B5EF4-FFF2-40B4-BE49-F238E27FC236}">
                <a16:creationId xmlns:a16="http://schemas.microsoft.com/office/drawing/2014/main" id="{9B56FFAE-9880-4336-8265-10DE5ADD8ABB}"/>
              </a:ext>
            </a:extLst>
          </p:cNvPr>
          <p:cNvSpPr/>
          <p:nvPr/>
        </p:nvSpPr>
        <p:spPr>
          <a:xfrm>
            <a:off x="527901" y="5550465"/>
            <a:ext cx="414780" cy="3693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5F80BC-DF4F-74AA-66F6-D37D547BBF71}"/>
              </a:ext>
            </a:extLst>
          </p:cNvPr>
          <p:cNvPicPr>
            <a:picLocks noChangeAspect="1"/>
          </p:cNvPicPr>
          <p:nvPr/>
        </p:nvPicPr>
        <p:blipFill>
          <a:blip r:embed="rId2"/>
          <a:stretch>
            <a:fillRect/>
          </a:stretch>
        </p:blipFill>
        <p:spPr>
          <a:xfrm>
            <a:off x="402678" y="3257320"/>
            <a:ext cx="11602044" cy="204678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7E4F3203-320F-1E7E-42E2-5AFE896F35DB}"/>
              </a:ext>
            </a:extLst>
          </p:cNvPr>
          <p:cNvPicPr>
            <a:picLocks noChangeAspect="1"/>
          </p:cNvPicPr>
          <p:nvPr/>
        </p:nvPicPr>
        <p:blipFill>
          <a:blip r:embed="rId3"/>
          <a:stretch>
            <a:fillRect/>
          </a:stretch>
        </p:blipFill>
        <p:spPr>
          <a:xfrm>
            <a:off x="11156544" y="4768861"/>
            <a:ext cx="829128" cy="438950"/>
          </a:xfrm>
          <a:prstGeom prst="rect">
            <a:avLst/>
          </a:prstGeom>
        </p:spPr>
      </p:pic>
    </p:spTree>
    <p:extLst>
      <p:ext uri="{BB962C8B-B14F-4D97-AF65-F5344CB8AC3E}">
        <p14:creationId xmlns:p14="http://schemas.microsoft.com/office/powerpoint/2010/main" val="419925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81172"/>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1040" y="576052"/>
            <a:ext cx="2645499" cy="405239"/>
          </a:xfrm>
          <a:prstGeom prst="rect">
            <a:avLst/>
          </a:prstGeom>
        </p:spPr>
        <p:txBody>
          <a:bodyPr vert="horz" wrap="square" lIns="0" tIns="0" rIns="0" bIns="0" rtlCol="0">
            <a:spAutoFit/>
          </a:bodyPr>
          <a:lstStyle/>
          <a:p>
            <a:pPr marL="0" marR="0">
              <a:lnSpc>
                <a:spcPts val="3389"/>
              </a:lnSpc>
              <a:spcBef>
                <a:spcPts val="0"/>
              </a:spcBef>
              <a:spcAft>
                <a:spcPts val="0"/>
              </a:spcAft>
            </a:pPr>
            <a:r>
              <a:rPr sz="2800" b="1">
                <a:solidFill>
                  <a:srgbClr val="009DDC"/>
                </a:solidFill>
                <a:latin typeface="Century Gothic Bold" panose="020B0702020202020204" pitchFamily="34" charset="0"/>
                <a:cs typeface="GLGAHP+Century Gothic Bold"/>
              </a:rPr>
              <a:t>Housekeeping</a:t>
            </a:r>
          </a:p>
        </p:txBody>
      </p:sp>
      <p:sp>
        <p:nvSpPr>
          <p:cNvPr id="4" name="object 4"/>
          <p:cNvSpPr txBox="1"/>
          <p:nvPr/>
        </p:nvSpPr>
        <p:spPr>
          <a:xfrm>
            <a:off x="493776" y="1300690"/>
            <a:ext cx="1700380" cy="307777"/>
          </a:xfrm>
          <a:prstGeom prst="rect">
            <a:avLst/>
          </a:prstGeom>
        </p:spPr>
        <p:txBody>
          <a:bodyPr vert="horz" wrap="square" lIns="0" tIns="0" rIns="0" bIns="0" rtlCol="0">
            <a:spAutoFit/>
          </a:bodyPr>
          <a:lstStyle/>
          <a:p>
            <a:pPr marL="0" marR="0">
              <a:lnSpc>
                <a:spcPts val="2429"/>
              </a:lnSpc>
              <a:spcBef>
                <a:spcPts val="0"/>
              </a:spcBef>
              <a:spcAft>
                <a:spcPts val="0"/>
              </a:spcAft>
            </a:pPr>
            <a:r>
              <a:rPr sz="2000">
                <a:solidFill>
                  <a:srgbClr val="262626"/>
                </a:solidFill>
                <a:latin typeface="ABSPWA+Wingdings"/>
                <a:cs typeface="ABSPWA+Wingdings"/>
              </a:rPr>
              <a:t>▪</a:t>
            </a:r>
            <a:r>
              <a:rPr sz="2000" spc="1285">
                <a:solidFill>
                  <a:srgbClr val="262626"/>
                </a:solidFill>
                <a:latin typeface="Times New Roman"/>
                <a:cs typeface="Times New Roman"/>
              </a:rPr>
              <a:t> </a:t>
            </a:r>
            <a:r>
              <a:rPr sz="2000" b="1">
                <a:solidFill>
                  <a:srgbClr val="262626"/>
                </a:solidFill>
                <a:latin typeface="Century Gothic" panose="020B0502020202020204" pitchFamily="34" charset="0"/>
                <a:cs typeface="GLGAHP+Century Gothic Bold"/>
              </a:rPr>
              <a:t>Questions</a:t>
            </a:r>
          </a:p>
        </p:txBody>
      </p:sp>
      <p:sp>
        <p:nvSpPr>
          <p:cNvPr id="5" name="object 5"/>
          <p:cNvSpPr txBox="1"/>
          <p:nvPr/>
        </p:nvSpPr>
        <p:spPr>
          <a:xfrm>
            <a:off x="955600" y="1704308"/>
            <a:ext cx="8331407" cy="936154"/>
          </a:xfrm>
          <a:prstGeom prst="rect">
            <a:avLst/>
          </a:prstGeom>
        </p:spPr>
        <p:txBody>
          <a:bodyPr vert="horz" wrap="square" lIns="0" tIns="0" rIns="0" bIns="0" rtlCol="0">
            <a:spAutoFit/>
          </a:bodyPr>
          <a:lstStyle/>
          <a:p>
            <a:pPr marL="285750" marR="0" indent="-285750">
              <a:lnSpc>
                <a:spcPts val="2144"/>
              </a:lnSpc>
              <a:spcBef>
                <a:spcPts val="0"/>
              </a:spcBef>
              <a:spcAft>
                <a:spcPts val="0"/>
              </a:spcAft>
              <a:buFont typeface="Wingdings" panose="05000000000000000000" pitchFamily="2" charset="2"/>
              <a:buChar char="§"/>
            </a:pPr>
            <a:r>
              <a:rPr>
                <a:solidFill>
                  <a:srgbClr val="000000"/>
                </a:solidFill>
                <a:latin typeface="Century Gothic" panose="020B0502020202020204" pitchFamily="34" charset="0"/>
              </a:rPr>
              <a:t>Please enter all questions into the chat</a:t>
            </a:r>
            <a:endParaRPr lang="en-US">
              <a:solidFill>
                <a:srgbClr val="000000"/>
              </a:solidFill>
              <a:latin typeface="Century Gothic" panose="020B0502020202020204" pitchFamily="34" charset="0"/>
            </a:endParaRPr>
          </a:p>
          <a:p>
            <a:pPr marL="285750" marR="0" indent="-285750">
              <a:lnSpc>
                <a:spcPts val="2147"/>
              </a:lnSpc>
              <a:spcBef>
                <a:spcPts val="495"/>
              </a:spcBef>
              <a:spcAft>
                <a:spcPts val="0"/>
              </a:spcAft>
              <a:buFont typeface="Wingdings" panose="05000000000000000000" pitchFamily="2" charset="2"/>
              <a:buChar char="§"/>
            </a:pPr>
            <a:r>
              <a:rPr>
                <a:solidFill>
                  <a:srgbClr val="000000"/>
                </a:solidFill>
                <a:latin typeface="Century Gothic" panose="020B0502020202020204" pitchFamily="34" charset="0"/>
              </a:rPr>
              <a:t>Time during the training will be reserved for questions</a:t>
            </a:r>
            <a:endParaRPr lang="en-US">
              <a:solidFill>
                <a:srgbClr val="000000"/>
              </a:solidFill>
              <a:latin typeface="Century Gothic" panose="020B0502020202020204" pitchFamily="34" charset="0"/>
            </a:endParaRPr>
          </a:p>
          <a:p>
            <a:pPr marL="285750" marR="0" indent="-285750">
              <a:lnSpc>
                <a:spcPts val="2144"/>
              </a:lnSpc>
              <a:spcBef>
                <a:spcPts val="499"/>
              </a:spcBef>
              <a:spcAft>
                <a:spcPts val="0"/>
              </a:spcAft>
              <a:buFont typeface="Wingdings" panose="05000000000000000000" pitchFamily="2" charset="2"/>
              <a:buChar char="§"/>
            </a:pPr>
            <a:r>
              <a:rPr>
                <a:solidFill>
                  <a:srgbClr val="000000"/>
                </a:solidFill>
                <a:latin typeface="Century Gothic" panose="020B0502020202020204" pitchFamily="34" charset="0"/>
              </a:rPr>
              <a:t>Any unanswered questions will be answered and posted to the website</a:t>
            </a:r>
          </a:p>
        </p:txBody>
      </p:sp>
      <p:sp>
        <p:nvSpPr>
          <p:cNvPr id="6" name="object 6"/>
          <p:cNvSpPr txBox="1"/>
          <p:nvPr/>
        </p:nvSpPr>
        <p:spPr>
          <a:xfrm>
            <a:off x="493776" y="2983567"/>
            <a:ext cx="2889985" cy="307777"/>
          </a:xfrm>
          <a:prstGeom prst="rect">
            <a:avLst/>
          </a:prstGeom>
        </p:spPr>
        <p:txBody>
          <a:bodyPr vert="horz" wrap="square" lIns="0" tIns="0" rIns="0" bIns="0" rtlCol="0">
            <a:spAutoFit/>
          </a:bodyPr>
          <a:lstStyle/>
          <a:p>
            <a:pPr marL="0" marR="0">
              <a:lnSpc>
                <a:spcPts val="2429"/>
              </a:lnSpc>
              <a:spcBef>
                <a:spcPts val="0"/>
              </a:spcBef>
              <a:spcAft>
                <a:spcPts val="0"/>
              </a:spcAft>
            </a:pPr>
            <a:r>
              <a:rPr sz="2000">
                <a:solidFill>
                  <a:srgbClr val="262626"/>
                </a:solidFill>
                <a:latin typeface="ABSPWA+Wingdings"/>
                <a:cs typeface="ABSPWA+Wingdings"/>
              </a:rPr>
              <a:t>▪</a:t>
            </a:r>
            <a:r>
              <a:rPr sz="2000" spc="1285">
                <a:solidFill>
                  <a:srgbClr val="262626"/>
                </a:solidFill>
                <a:latin typeface="Times New Roman"/>
                <a:cs typeface="Times New Roman"/>
              </a:rPr>
              <a:t> </a:t>
            </a:r>
            <a:r>
              <a:rPr sz="2000" b="1">
                <a:solidFill>
                  <a:srgbClr val="262626"/>
                </a:solidFill>
                <a:latin typeface="Century Gothic" panose="020B0502020202020204" pitchFamily="34" charset="0"/>
                <a:cs typeface="GLGAHP+Century Gothic Bold"/>
              </a:rPr>
              <a:t>Content</a:t>
            </a:r>
            <a:r>
              <a:rPr sz="2000" b="1">
                <a:solidFill>
                  <a:srgbClr val="262626"/>
                </a:solidFill>
                <a:latin typeface="GLGAHP+Century Gothic Bold"/>
                <a:cs typeface="GLGAHP+Century Gothic Bold"/>
              </a:rPr>
              <a:t> </a:t>
            </a:r>
            <a:r>
              <a:rPr sz="2000" b="1">
                <a:solidFill>
                  <a:srgbClr val="262626"/>
                </a:solidFill>
                <a:latin typeface="Century Gothic Bold" panose="020B0702020202020204" pitchFamily="34" charset="0"/>
                <a:cs typeface="GLGAHP+Century Gothic Bold"/>
              </a:rPr>
              <a:t>availability</a:t>
            </a:r>
          </a:p>
        </p:txBody>
      </p:sp>
      <p:sp>
        <p:nvSpPr>
          <p:cNvPr id="7" name="object 7"/>
          <p:cNvSpPr txBox="1"/>
          <p:nvPr/>
        </p:nvSpPr>
        <p:spPr>
          <a:xfrm>
            <a:off x="950975" y="3347828"/>
            <a:ext cx="10627306" cy="2301849"/>
          </a:xfrm>
          <a:prstGeom prst="rect">
            <a:avLst/>
          </a:prstGeom>
        </p:spPr>
        <p:txBody>
          <a:bodyPr vert="horz" wrap="square" lIns="0" tIns="0" rIns="0" bIns="0" rtlCol="0" anchor="t">
            <a:spAutoFit/>
          </a:bodyPr>
          <a:lstStyle/>
          <a:p>
            <a:pPr marL="285750" marR="0" indent="-285750">
              <a:lnSpc>
                <a:spcPts val="2144"/>
              </a:lnSpc>
              <a:spcBef>
                <a:spcPts val="120"/>
              </a:spcBef>
              <a:spcAft>
                <a:spcPts val="0"/>
              </a:spcAft>
              <a:buFont typeface="Wingdings" panose="05000000000000000000" pitchFamily="2" charset="2"/>
              <a:buChar char="§"/>
            </a:pPr>
            <a:r>
              <a:rPr sz="2000">
                <a:solidFill>
                  <a:srgbClr val="000000"/>
                </a:solidFill>
                <a:latin typeface="Century Gothic" panose="020B0502020202020204" pitchFamily="34" charset="0"/>
                <a:cs typeface="VNDIIQ+Century Gothic"/>
              </a:rPr>
              <a:t>Presentation</a:t>
            </a:r>
            <a:r>
              <a:rPr sz="2000" spc="41">
                <a:solidFill>
                  <a:srgbClr val="000000"/>
                </a:solidFill>
                <a:latin typeface="Century Gothic" panose="020B0502020202020204" pitchFamily="34" charset="0"/>
                <a:cs typeface="VNDIIQ+Century Gothic"/>
              </a:rPr>
              <a:t> </a:t>
            </a:r>
            <a:r>
              <a:rPr sz="2000">
                <a:solidFill>
                  <a:srgbClr val="262626"/>
                </a:solidFill>
                <a:latin typeface="Century Gothic" panose="020B0502020202020204" pitchFamily="34" charset="0"/>
                <a:cs typeface="VNDIIQ+Century Gothic"/>
              </a:rPr>
              <a:t>will be posted</a:t>
            </a:r>
            <a:r>
              <a:rPr sz="2000" spc="36">
                <a:solidFill>
                  <a:srgbClr val="262626"/>
                </a:solidFill>
                <a:latin typeface="Century Gothic" panose="020B0502020202020204" pitchFamily="34" charset="0"/>
                <a:cs typeface="VNDIIQ+Century Gothic"/>
              </a:rPr>
              <a:t> </a:t>
            </a:r>
            <a:r>
              <a:rPr sz="2000" spc="-11">
                <a:solidFill>
                  <a:srgbClr val="262626"/>
                </a:solidFill>
                <a:latin typeface="Century Gothic" panose="020B0502020202020204" pitchFamily="34" charset="0"/>
                <a:cs typeface="VNDIIQ+Century Gothic"/>
              </a:rPr>
              <a:t>to</a:t>
            </a:r>
            <a:r>
              <a:rPr sz="2000" spc="11">
                <a:solidFill>
                  <a:srgbClr val="262626"/>
                </a:solidFill>
                <a:latin typeface="Century Gothic" panose="020B0502020202020204" pitchFamily="34" charset="0"/>
                <a:cs typeface="VNDIIQ+Century Gothic"/>
              </a:rPr>
              <a:t> </a:t>
            </a:r>
            <a:r>
              <a:rPr sz="2000">
                <a:solidFill>
                  <a:srgbClr val="262626"/>
                </a:solidFill>
                <a:latin typeface="Century Gothic" panose="020B0502020202020204" pitchFamily="34" charset="0"/>
                <a:cs typeface="VNDIIQ+Century Gothic"/>
              </a:rPr>
              <a:t>the</a:t>
            </a:r>
            <a:r>
              <a:rPr sz="2000" spc="41">
                <a:solidFill>
                  <a:srgbClr val="262626"/>
                </a:solidFill>
                <a:latin typeface="Century Gothic" panose="020B0502020202020204" pitchFamily="34" charset="0"/>
                <a:cs typeface="VNDIIQ+Century Gothic"/>
              </a:rPr>
              <a:t> </a:t>
            </a:r>
            <a:r>
              <a:rPr sz="2000">
                <a:solidFill>
                  <a:srgbClr val="262626"/>
                </a:solidFill>
                <a:latin typeface="Century Gothic" panose="020B0502020202020204" pitchFamily="34" charset="0"/>
                <a:cs typeface="VNDIIQ+Century Gothic"/>
              </a:rPr>
              <a:t>website</a:t>
            </a:r>
            <a:r>
              <a:rPr sz="2000" spc="68">
                <a:solidFill>
                  <a:srgbClr val="262626"/>
                </a:solidFill>
                <a:latin typeface="Century Gothic" panose="020B0502020202020204" pitchFamily="34" charset="0"/>
                <a:cs typeface="VNDIIQ+Century Gothic"/>
              </a:rPr>
              <a:t> </a:t>
            </a:r>
            <a:r>
              <a:rPr sz="2000">
                <a:solidFill>
                  <a:srgbClr val="000000"/>
                </a:solidFill>
                <a:latin typeface="Century Gothic" panose="020B0502020202020204" pitchFamily="34" charset="0"/>
                <a:cs typeface="VNDIIQ+Century Gothic"/>
              </a:rPr>
              <a:t>following the</a:t>
            </a:r>
            <a:r>
              <a:rPr sz="2000" spc="30">
                <a:solidFill>
                  <a:srgbClr val="000000"/>
                </a:solidFill>
                <a:latin typeface="Century Gothic" panose="020B0502020202020204" pitchFamily="34" charset="0"/>
                <a:cs typeface="VNDIIQ+Century Gothic"/>
              </a:rPr>
              <a:t> </a:t>
            </a:r>
            <a:r>
              <a:rPr sz="2000">
                <a:solidFill>
                  <a:srgbClr val="000000"/>
                </a:solidFill>
                <a:latin typeface="Century Gothic" panose="020B0502020202020204" pitchFamily="34" charset="0"/>
                <a:cs typeface="VNDIIQ+Century Gothic"/>
              </a:rPr>
              <a:t>training</a:t>
            </a:r>
          </a:p>
          <a:p>
            <a:pPr marL="285750" marR="0" indent="-285750">
              <a:lnSpc>
                <a:spcPts val="2182"/>
              </a:lnSpc>
              <a:spcBef>
                <a:spcPts val="120"/>
              </a:spcBef>
              <a:spcAft>
                <a:spcPts val="0"/>
              </a:spcAft>
              <a:buFont typeface="Wingdings" panose="05000000000000000000" pitchFamily="2" charset="2"/>
              <a:buChar char="§"/>
            </a:pPr>
            <a:r>
              <a:rPr sz="2000" b="1">
                <a:solidFill>
                  <a:srgbClr val="000000"/>
                </a:solidFill>
                <a:latin typeface="Century Gothic" panose="020B0502020202020204" pitchFamily="34" charset="0"/>
                <a:cs typeface="GLGAHP+Century Gothic Bold"/>
              </a:rPr>
              <a:t>Website</a:t>
            </a:r>
            <a:r>
              <a:rPr sz="2000">
                <a:solidFill>
                  <a:srgbClr val="000000"/>
                </a:solidFill>
                <a:latin typeface="Century Gothic" panose="020B0502020202020204" pitchFamily="34" charset="0"/>
                <a:cs typeface="VNDIIQ+Century Gothic"/>
              </a:rPr>
              <a:t>:</a:t>
            </a:r>
            <a:r>
              <a:rPr sz="2000" spc="503">
                <a:solidFill>
                  <a:srgbClr val="000000"/>
                </a:solidFill>
                <a:latin typeface="Century Gothic" panose="020B0502020202020204" pitchFamily="34" charset="0"/>
                <a:cs typeface="VNDIIQ+Century Gothic"/>
              </a:rPr>
              <a:t> </a:t>
            </a:r>
            <a:r>
              <a:rPr sz="2000" u="sng">
                <a:solidFill>
                  <a:srgbClr val="1F497D"/>
                </a:solidFill>
                <a:latin typeface="Century Gothic" panose="020B0502020202020204" pitchFamily="34" charset="0"/>
                <a:cs typeface="VNDIIQ+Century Gothic"/>
                <a:hlinkClick r:id="rId3"/>
              </a:rPr>
              <a:t>https://msmedicaid.telligen.com/</a:t>
            </a:r>
            <a:endParaRPr lang="en-US" sz="2000" u="sng">
              <a:solidFill>
                <a:srgbClr val="1F497D"/>
              </a:solidFill>
              <a:latin typeface="Century Gothic" panose="020B0502020202020204" pitchFamily="34" charset="0"/>
              <a:cs typeface="VNDIIQ+Century Gothic"/>
            </a:endParaRPr>
          </a:p>
          <a:p>
            <a:pPr marL="285750" marR="0" indent="-285750">
              <a:lnSpc>
                <a:spcPts val="2182"/>
              </a:lnSpc>
              <a:spcBef>
                <a:spcPts val="120"/>
              </a:spcBef>
              <a:spcAft>
                <a:spcPts val="0"/>
              </a:spcAft>
              <a:buFont typeface="Wingdings" panose="05000000000000000000" pitchFamily="2" charset="2"/>
              <a:buChar char="§"/>
            </a:pPr>
            <a:r>
              <a:rPr lang="en-US" sz="2000">
                <a:solidFill>
                  <a:srgbClr val="000000"/>
                </a:solidFill>
                <a:latin typeface="Century Gothic"/>
                <a:cs typeface="VNDIIQ+Century Gothic"/>
              </a:rPr>
              <a:t>Located</a:t>
            </a:r>
            <a:r>
              <a:rPr lang="en-US" sz="2000" spc="35">
                <a:solidFill>
                  <a:srgbClr val="000000"/>
                </a:solidFill>
                <a:latin typeface="Century Gothic"/>
                <a:cs typeface="VNDIIQ+Century Gothic"/>
              </a:rPr>
              <a:t> </a:t>
            </a:r>
            <a:r>
              <a:rPr lang="en-US" sz="2000" spc="21">
                <a:solidFill>
                  <a:srgbClr val="000000"/>
                </a:solidFill>
                <a:latin typeface="Century Gothic"/>
                <a:cs typeface="VNDIIQ+Century Gothic"/>
              </a:rPr>
              <a:t>under</a:t>
            </a:r>
            <a:r>
              <a:rPr lang="en-US" sz="2000" spc="-33">
                <a:solidFill>
                  <a:srgbClr val="000000"/>
                </a:solidFill>
                <a:latin typeface="Century Gothic"/>
                <a:cs typeface="VNDIIQ+Century Gothic"/>
              </a:rPr>
              <a:t> </a:t>
            </a:r>
            <a:r>
              <a:rPr lang="en-US" sz="2000">
                <a:solidFill>
                  <a:srgbClr val="000000"/>
                </a:solidFill>
                <a:latin typeface="Century Gothic"/>
                <a:cs typeface="VNDIIQ+Century Gothic"/>
              </a:rPr>
              <a:t>Education/Training</a:t>
            </a:r>
          </a:p>
          <a:p>
            <a:pPr marL="285750" marR="0" indent="-285750">
              <a:lnSpc>
                <a:spcPts val="2182"/>
              </a:lnSpc>
              <a:spcBef>
                <a:spcPts val="120"/>
              </a:spcBef>
              <a:spcAft>
                <a:spcPts val="0"/>
              </a:spcAft>
              <a:buFont typeface="Wingdings" panose="05000000000000000000" pitchFamily="2" charset="2"/>
              <a:buChar char="§"/>
            </a:pPr>
            <a:endParaRPr lang="en-US" sz="2000">
              <a:solidFill>
                <a:srgbClr val="000000"/>
              </a:solidFill>
              <a:latin typeface="Century Gothic"/>
              <a:cs typeface="VNDIIQ+Century Gothic"/>
            </a:endParaRPr>
          </a:p>
          <a:p>
            <a:pPr marL="285750" marR="0" indent="-285750">
              <a:lnSpc>
                <a:spcPts val="2182"/>
              </a:lnSpc>
              <a:spcBef>
                <a:spcPts val="120"/>
              </a:spcBef>
              <a:spcAft>
                <a:spcPts val="0"/>
              </a:spcAft>
              <a:buFont typeface="Wingdings" panose="05000000000000000000" pitchFamily="2" charset="2"/>
              <a:buChar char="§"/>
            </a:pPr>
            <a:endParaRPr lang="en-US" sz="2000">
              <a:solidFill>
                <a:srgbClr val="000000"/>
              </a:solidFill>
              <a:latin typeface="Century Gothic"/>
              <a:cs typeface="VNDIIQ+Century Gothic"/>
            </a:endParaRPr>
          </a:p>
          <a:p>
            <a:pPr marL="285750" indent="-285750">
              <a:lnSpc>
                <a:spcPts val="2182"/>
              </a:lnSpc>
              <a:spcBef>
                <a:spcPts val="120"/>
              </a:spcBef>
              <a:buFont typeface="Wingdings" panose="05000000000000000000" pitchFamily="2" charset="2"/>
              <a:buChar char="§"/>
            </a:pPr>
            <a:r>
              <a:rPr lang="en-US" sz="2000" spc="16">
                <a:solidFill>
                  <a:srgbClr val="000000"/>
                </a:solidFill>
                <a:latin typeface="Century Gothic" panose="020B0502020202020204" pitchFamily="34" charset="0"/>
                <a:cs typeface="MGVKSK+Century Gothic"/>
              </a:rPr>
              <a:t>All</a:t>
            </a:r>
            <a:r>
              <a:rPr lang="en-US" sz="2000" spc="-36">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registrants</a:t>
            </a:r>
            <a:r>
              <a:rPr lang="en-US" sz="2000" spc="14">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will</a:t>
            </a:r>
            <a:r>
              <a:rPr lang="en-US" sz="2000" spc="11">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be sent</a:t>
            </a:r>
            <a:r>
              <a:rPr lang="en-US" sz="2000" spc="34">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a Survey</a:t>
            </a:r>
            <a:r>
              <a:rPr lang="en-US" sz="2000" spc="-14">
                <a:solidFill>
                  <a:srgbClr val="000000"/>
                </a:solidFill>
                <a:latin typeface="Century Gothic" panose="020B0502020202020204" pitchFamily="34" charset="0"/>
                <a:cs typeface="MGVKSK+Century Gothic"/>
              </a:rPr>
              <a:t> </a:t>
            </a:r>
            <a:r>
              <a:rPr lang="en-US" sz="2000" spc="21">
                <a:solidFill>
                  <a:srgbClr val="000000"/>
                </a:solidFill>
                <a:latin typeface="Century Gothic" panose="020B0502020202020204" pitchFamily="34" charset="0"/>
                <a:cs typeface="MGVKSK+Century Gothic"/>
              </a:rPr>
              <a:t>via</a:t>
            </a:r>
            <a:r>
              <a:rPr lang="en-US" sz="2000" spc="-57">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email</a:t>
            </a:r>
            <a:r>
              <a:rPr lang="en-US" sz="2000" spc="-24">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following today’s</a:t>
            </a:r>
            <a:r>
              <a:rPr lang="en-US" sz="2000" spc="31">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training.</a:t>
            </a:r>
            <a:r>
              <a:rPr lang="en-US" sz="2000" spc="479">
                <a:solidFill>
                  <a:srgbClr val="000000"/>
                </a:solidFill>
                <a:latin typeface="Century Gothic" panose="020B0502020202020204" pitchFamily="34" charset="0"/>
                <a:cs typeface="MGVKSK+Century Gothic"/>
              </a:rPr>
              <a:t> </a:t>
            </a:r>
            <a:r>
              <a:rPr lang="en-US" sz="2000">
                <a:solidFill>
                  <a:srgbClr val="000000"/>
                </a:solidFill>
                <a:latin typeface="Century Gothic" panose="020B0502020202020204" pitchFamily="34" charset="0"/>
                <a:cs typeface="MGVKSK+Century Gothic"/>
              </a:rPr>
              <a:t>Telligen welcomes </a:t>
            </a:r>
            <a:r>
              <a:rPr lang="en-US" sz="2000">
                <a:solidFill>
                  <a:srgbClr val="000000"/>
                </a:solidFill>
                <a:latin typeface="Century Gothic" panose="020B0502020202020204" pitchFamily="34" charset="0"/>
                <a:cs typeface="VNDIIQ+Century Gothic"/>
              </a:rPr>
              <a:t>your feedback</a:t>
            </a:r>
            <a:r>
              <a:rPr lang="en-US" sz="2000" spc="26">
                <a:solidFill>
                  <a:srgbClr val="000000"/>
                </a:solidFill>
                <a:latin typeface="Century Gothic" panose="020B0502020202020204" pitchFamily="34" charset="0"/>
                <a:cs typeface="VNDIIQ+Century Gothic"/>
              </a:rPr>
              <a:t> </a:t>
            </a:r>
            <a:r>
              <a:rPr lang="en-US" sz="2000">
                <a:solidFill>
                  <a:srgbClr val="000000"/>
                </a:solidFill>
                <a:latin typeface="Century Gothic" panose="020B0502020202020204" pitchFamily="34" charset="0"/>
                <a:cs typeface="VNDIIQ+Century Gothic"/>
              </a:rPr>
              <a:t>and</a:t>
            </a:r>
            <a:r>
              <a:rPr lang="en-US" sz="2000" spc="13">
                <a:solidFill>
                  <a:srgbClr val="000000"/>
                </a:solidFill>
                <a:latin typeface="Century Gothic" panose="020B0502020202020204" pitchFamily="34" charset="0"/>
                <a:cs typeface="VNDIIQ+Century Gothic"/>
              </a:rPr>
              <a:t> </a:t>
            </a:r>
            <a:r>
              <a:rPr lang="en-US" sz="2000">
                <a:solidFill>
                  <a:srgbClr val="000000"/>
                </a:solidFill>
                <a:latin typeface="Century Gothic" panose="020B0502020202020204" pitchFamily="34" charset="0"/>
                <a:cs typeface="VNDIIQ+Century Gothic"/>
              </a:rPr>
              <a:t>suggestions</a:t>
            </a:r>
            <a:r>
              <a:rPr lang="en-US" sz="2000" spc="39">
                <a:solidFill>
                  <a:srgbClr val="000000"/>
                </a:solidFill>
                <a:latin typeface="Century Gothic" panose="020B0502020202020204" pitchFamily="34" charset="0"/>
                <a:cs typeface="VNDIIQ+Century Gothic"/>
              </a:rPr>
              <a:t> </a:t>
            </a:r>
            <a:r>
              <a:rPr lang="en-US" sz="2000">
                <a:solidFill>
                  <a:srgbClr val="000000"/>
                </a:solidFill>
                <a:latin typeface="Century Gothic" panose="020B0502020202020204" pitchFamily="34" charset="0"/>
                <a:cs typeface="VNDIIQ+Century Gothic"/>
              </a:rPr>
              <a:t>on future</a:t>
            </a:r>
            <a:r>
              <a:rPr lang="en-US" sz="2000" spc="18">
                <a:solidFill>
                  <a:srgbClr val="000000"/>
                </a:solidFill>
                <a:latin typeface="Century Gothic" panose="020B0502020202020204" pitchFamily="34" charset="0"/>
                <a:cs typeface="VNDIIQ+Century Gothic"/>
              </a:rPr>
              <a:t> </a:t>
            </a:r>
            <a:r>
              <a:rPr lang="en-US" sz="2000">
                <a:solidFill>
                  <a:srgbClr val="000000"/>
                </a:solidFill>
                <a:latin typeface="Century Gothic" panose="020B0502020202020204" pitchFamily="34" charset="0"/>
                <a:cs typeface="VNDIIQ+Century Gothic"/>
              </a:rPr>
              <a:t>training opportunities.</a:t>
            </a:r>
            <a:endParaRPr lang="en-US" sz="2000">
              <a:latin typeface="Century Gothic" panose="020B0502020202020204" pitchFamily="34" charset="0"/>
              <a:ea typeface="Calibri"/>
              <a:cs typeface="Calibri"/>
            </a:endParaRPr>
          </a:p>
          <a:p>
            <a:pPr marL="285750" marR="0" indent="-285750">
              <a:lnSpc>
                <a:spcPts val="2182"/>
              </a:lnSpc>
              <a:spcBef>
                <a:spcPts val="120"/>
              </a:spcBef>
              <a:spcAft>
                <a:spcPts val="0"/>
              </a:spcAft>
              <a:buFont typeface="Wingdings" panose="05000000000000000000" pitchFamily="2" charset="2"/>
              <a:buChar char="§"/>
            </a:pPr>
            <a:endParaRPr lang="en-US" sz="2000">
              <a:solidFill>
                <a:srgbClr val="000000"/>
              </a:solidFill>
              <a:latin typeface="Century Gothic"/>
              <a:cs typeface="VNDIIQ+Century Gothic"/>
            </a:endParaRPr>
          </a:p>
        </p:txBody>
      </p:sp>
      <p:sp>
        <p:nvSpPr>
          <p:cNvPr id="10" name="object 6">
            <a:extLst>
              <a:ext uri="{FF2B5EF4-FFF2-40B4-BE49-F238E27FC236}">
                <a16:creationId xmlns:a16="http://schemas.microsoft.com/office/drawing/2014/main" id="{5FFDF0AA-DC22-D6B3-B95D-17CA345C3ACA}"/>
              </a:ext>
            </a:extLst>
          </p:cNvPr>
          <p:cNvSpPr txBox="1"/>
          <p:nvPr/>
        </p:nvSpPr>
        <p:spPr>
          <a:xfrm>
            <a:off x="456554" y="4400867"/>
            <a:ext cx="2889985" cy="307777"/>
          </a:xfrm>
          <a:prstGeom prst="rect">
            <a:avLst/>
          </a:prstGeom>
        </p:spPr>
        <p:txBody>
          <a:bodyPr vert="horz" wrap="square" lIns="0" tIns="0" rIns="0" bIns="0" rtlCol="0">
            <a:spAutoFit/>
          </a:bodyPr>
          <a:lstStyle/>
          <a:p>
            <a:pPr marL="342900" marR="0" indent="-342900">
              <a:lnSpc>
                <a:spcPts val="2429"/>
              </a:lnSpc>
              <a:spcBef>
                <a:spcPts val="0"/>
              </a:spcBef>
              <a:spcAft>
                <a:spcPts val="0"/>
              </a:spcAft>
              <a:buFont typeface="Wingdings" panose="05000000000000000000" pitchFamily="2" charset="2"/>
              <a:buChar char="§"/>
            </a:pPr>
            <a:r>
              <a:rPr lang="en-US" sz="2000" b="1">
                <a:solidFill>
                  <a:srgbClr val="262626"/>
                </a:solidFill>
                <a:latin typeface="Century Gothic" panose="020B0502020202020204" pitchFamily="34" charset="0"/>
                <a:cs typeface="ABSPWA+Wingdings"/>
              </a:rPr>
              <a:t>Survey</a:t>
            </a:r>
            <a:endParaRPr sz="2000" b="1">
              <a:solidFill>
                <a:srgbClr val="262626"/>
              </a:solidFill>
              <a:latin typeface="Century Gothic" panose="020B0502020202020204" pitchFamily="34" charset="0"/>
              <a:cs typeface="GLGAHP+Century Gothic Bold"/>
            </a:endParaRPr>
          </a:p>
        </p:txBody>
      </p:sp>
    </p:spTree>
    <p:extLst>
      <p:ext uri="{BB962C8B-B14F-4D97-AF65-F5344CB8AC3E}">
        <p14:creationId xmlns:p14="http://schemas.microsoft.com/office/powerpoint/2010/main" val="197937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2EF9-2206-42A4-A237-C508F4A3C6F9}"/>
              </a:ext>
            </a:extLst>
          </p:cNvPr>
          <p:cNvSpPr>
            <a:spLocks noGrp="1"/>
          </p:cNvSpPr>
          <p:nvPr>
            <p:ph idx="1"/>
          </p:nvPr>
        </p:nvSpPr>
        <p:spPr>
          <a:xfrm>
            <a:off x="701963" y="1320194"/>
            <a:ext cx="8229600" cy="2358189"/>
          </a:xfrm>
        </p:spPr>
        <p:txBody>
          <a:bodyPr/>
          <a:lstStyle/>
          <a:p>
            <a:r>
              <a:rPr lang="en-US"/>
              <a:t>Clicking             will open a search box.  You can search by entering an NPI number, </a:t>
            </a:r>
            <a:r>
              <a:rPr lang="en-US" b="1"/>
              <a:t>Medicaid ID</a:t>
            </a:r>
            <a:r>
              <a:rPr lang="en-US"/>
              <a:t>, or by filling in any of the information boxes provided if the NPI is not known.</a:t>
            </a:r>
          </a:p>
          <a:p>
            <a:r>
              <a:rPr lang="en-US"/>
              <a:t>Once you have entered the necessary information, click search to locate the physician or facility you are looking for.  </a:t>
            </a:r>
          </a:p>
        </p:txBody>
      </p:sp>
      <p:sp>
        <p:nvSpPr>
          <p:cNvPr id="4" name="Text Placeholder 3">
            <a:extLst>
              <a:ext uri="{FF2B5EF4-FFF2-40B4-BE49-F238E27FC236}">
                <a16:creationId xmlns:a16="http://schemas.microsoft.com/office/drawing/2014/main" id="{43D5D44D-D584-4984-BC39-E3CD72B9A162}"/>
              </a:ext>
            </a:extLst>
          </p:cNvPr>
          <p:cNvSpPr>
            <a:spLocks noGrp="1"/>
          </p:cNvSpPr>
          <p:nvPr>
            <p:ph type="body" sz="quarter" idx="10"/>
          </p:nvPr>
        </p:nvSpPr>
        <p:spPr/>
        <p:txBody>
          <a:bodyPr/>
          <a:lstStyle/>
          <a:p>
            <a:r>
              <a:rPr lang="en-US"/>
              <a:t>Entering Physician and Facility Information</a:t>
            </a:r>
          </a:p>
        </p:txBody>
      </p:sp>
      <p:pic>
        <p:nvPicPr>
          <p:cNvPr id="8" name="Picture 7">
            <a:extLst>
              <a:ext uri="{FF2B5EF4-FFF2-40B4-BE49-F238E27FC236}">
                <a16:creationId xmlns:a16="http://schemas.microsoft.com/office/drawing/2014/main" id="{6EB4C529-7A63-483D-8893-04F5C49D4C20}"/>
              </a:ext>
            </a:extLst>
          </p:cNvPr>
          <p:cNvPicPr>
            <a:picLocks noChangeAspect="1"/>
          </p:cNvPicPr>
          <p:nvPr/>
        </p:nvPicPr>
        <p:blipFill rotWithShape="1">
          <a:blip r:embed="rId2"/>
          <a:srcRect l="18624" t="20122" r="9368" b="22862"/>
          <a:stretch/>
        </p:blipFill>
        <p:spPr>
          <a:xfrm>
            <a:off x="2192482" y="1402773"/>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4B18343-10D1-3667-61F4-62A002BA493C}"/>
              </a:ext>
            </a:extLst>
          </p:cNvPr>
          <p:cNvPicPr>
            <a:picLocks noChangeAspect="1"/>
          </p:cNvPicPr>
          <p:nvPr/>
        </p:nvPicPr>
        <p:blipFill>
          <a:blip r:embed="rId3"/>
          <a:stretch>
            <a:fillRect/>
          </a:stretch>
        </p:blipFill>
        <p:spPr>
          <a:xfrm>
            <a:off x="2453809" y="3058097"/>
            <a:ext cx="7284382" cy="1535140"/>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CEF0EE5E-E508-61A9-7C72-B9AD7090AEE7}"/>
              </a:ext>
            </a:extLst>
          </p:cNvPr>
          <p:cNvPicPr>
            <a:picLocks noChangeAspect="1"/>
          </p:cNvPicPr>
          <p:nvPr/>
        </p:nvPicPr>
        <p:blipFill>
          <a:blip r:embed="rId4"/>
          <a:srcRect t="41420" r="148" b="-823"/>
          <a:stretch/>
        </p:blipFill>
        <p:spPr>
          <a:xfrm>
            <a:off x="293079" y="4461856"/>
            <a:ext cx="11575026" cy="1387100"/>
          </a:xfrm>
          <a:prstGeom prst="rect">
            <a:avLst/>
          </a:prstGeom>
        </p:spPr>
      </p:pic>
      <p:sp>
        <p:nvSpPr>
          <p:cNvPr id="6" name="Oval 5">
            <a:extLst>
              <a:ext uri="{FF2B5EF4-FFF2-40B4-BE49-F238E27FC236}">
                <a16:creationId xmlns:a16="http://schemas.microsoft.com/office/drawing/2014/main" id="{2929E596-FF84-B8AA-FA64-68CA68153C67}"/>
              </a:ext>
            </a:extLst>
          </p:cNvPr>
          <p:cNvSpPr/>
          <p:nvPr/>
        </p:nvSpPr>
        <p:spPr>
          <a:xfrm>
            <a:off x="89769" y="4684923"/>
            <a:ext cx="9144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8FF5F2-0CFD-D1B2-1183-D34C909509DE}"/>
              </a:ext>
            </a:extLst>
          </p:cNvPr>
          <p:cNvSpPr txBox="1"/>
          <p:nvPr/>
        </p:nvSpPr>
        <p:spPr>
          <a:xfrm>
            <a:off x="3722637" y="6076124"/>
            <a:ext cx="5130186" cy="830997"/>
          </a:xfrm>
          <a:prstGeom prst="rect">
            <a:avLst/>
          </a:prstGeom>
          <a:noFill/>
        </p:spPr>
        <p:txBody>
          <a:bodyPr wrap="square">
            <a:spAutoFit/>
          </a:bodyPr>
          <a:lstStyle/>
          <a:p>
            <a:r>
              <a:rPr lang="en-US" sz="1200" b="1" dirty="0">
                <a:solidFill>
                  <a:schemeClr val="bg1"/>
                </a:solidFill>
              </a:rPr>
              <a:t>Please pay close attention to the name  and location selected. </a:t>
            </a:r>
          </a:p>
          <a:p>
            <a:r>
              <a:rPr lang="en-US" sz="1200" b="1" dirty="0">
                <a:solidFill>
                  <a:schemeClr val="bg1"/>
                </a:solidFill>
              </a:rPr>
              <a:t>Example: Regional  Services LLC vs Regional Care Services Inc. This is an important point because some providers have multiple locations under the same NPI and possibly similar name</a:t>
            </a:r>
            <a:r>
              <a:rPr lang="en-US" sz="1200" dirty="0"/>
              <a:t>. </a:t>
            </a:r>
          </a:p>
        </p:txBody>
      </p:sp>
      <p:cxnSp>
        <p:nvCxnSpPr>
          <p:cNvPr id="9" name="Straight Arrow Connector 8">
            <a:extLst>
              <a:ext uri="{FF2B5EF4-FFF2-40B4-BE49-F238E27FC236}">
                <a16:creationId xmlns:a16="http://schemas.microsoft.com/office/drawing/2014/main" id="{F5D321AE-54A5-84D5-E362-B9869F55CA4F}"/>
              </a:ext>
            </a:extLst>
          </p:cNvPr>
          <p:cNvCxnSpPr/>
          <p:nvPr/>
        </p:nvCxnSpPr>
        <p:spPr>
          <a:xfrm flipV="1">
            <a:off x="5687735" y="5603274"/>
            <a:ext cx="566928"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715E83C-A2EE-0CD3-3266-9511165E974C}"/>
              </a:ext>
            </a:extLst>
          </p:cNvPr>
          <p:cNvCxnSpPr>
            <a:cxnSpLocks/>
          </p:cNvCxnSpPr>
          <p:nvPr/>
        </p:nvCxnSpPr>
        <p:spPr>
          <a:xfrm flipH="1" flipV="1">
            <a:off x="3665030" y="5069588"/>
            <a:ext cx="1489859" cy="89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B5A12-FCDC-F949-B115-134D0874D460}"/>
              </a:ext>
            </a:extLst>
          </p:cNvPr>
          <p:cNvSpPr txBox="1"/>
          <p:nvPr/>
        </p:nvSpPr>
        <p:spPr>
          <a:xfrm>
            <a:off x="2554478" y="5183824"/>
            <a:ext cx="1688338" cy="830997"/>
          </a:xfrm>
          <a:prstGeom prst="rect">
            <a:avLst/>
          </a:prstGeom>
          <a:noFill/>
        </p:spPr>
        <p:txBody>
          <a:bodyPr wrap="square">
            <a:spAutoFit/>
          </a:bodyPr>
          <a:lstStyle/>
          <a:p>
            <a:pPr algn="ctr"/>
            <a:r>
              <a:rPr lang="en-US" sz="1200">
                <a:solidFill>
                  <a:srgbClr val="009DDC"/>
                </a:solidFill>
              </a:rPr>
              <a:t>Please pay close attention to select the Medicaid ID number</a:t>
            </a:r>
          </a:p>
        </p:txBody>
      </p:sp>
      <p:sp>
        <p:nvSpPr>
          <p:cNvPr id="12" name="TextBox 11">
            <a:extLst>
              <a:ext uri="{FF2B5EF4-FFF2-40B4-BE49-F238E27FC236}">
                <a16:creationId xmlns:a16="http://schemas.microsoft.com/office/drawing/2014/main" id="{C4706AD0-9373-881A-57C8-1CB3113ED197}"/>
              </a:ext>
            </a:extLst>
          </p:cNvPr>
          <p:cNvSpPr txBox="1"/>
          <p:nvPr/>
        </p:nvSpPr>
        <p:spPr>
          <a:xfrm>
            <a:off x="293079" y="3280681"/>
            <a:ext cx="1808480"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200" dirty="0">
                <a:solidFill>
                  <a:srgbClr val="262626"/>
                </a:solidFill>
                <a:latin typeface="Century Gothic "/>
              </a:rPr>
              <a:t>Use the green plus box next to the name to select the provider/facility that you need for the review. </a:t>
            </a:r>
            <a:r>
              <a:rPr lang="en-US" sz="1200" dirty="0">
                <a:latin typeface="Century Gothic "/>
              </a:rPr>
              <a:t>​</a:t>
            </a:r>
          </a:p>
        </p:txBody>
      </p:sp>
    </p:spTree>
    <p:extLst>
      <p:ext uri="{BB962C8B-B14F-4D97-AF65-F5344CB8AC3E}">
        <p14:creationId xmlns:p14="http://schemas.microsoft.com/office/powerpoint/2010/main" val="192196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812800" y="1355438"/>
            <a:ext cx="8229600" cy="2971800"/>
          </a:xfrm>
        </p:spPr>
        <p:txBody>
          <a:bodyPr/>
          <a:lstStyle/>
          <a:p>
            <a:r>
              <a:rPr lang="en-US" b="1"/>
              <a:t>Diagnosis Panel: </a:t>
            </a:r>
            <a:r>
              <a:rPr lang="en-US"/>
              <a:t>This</a:t>
            </a:r>
            <a:r>
              <a:rPr lang="en-US" b="1"/>
              <a:t> </a:t>
            </a:r>
            <a:r>
              <a:rPr lang="en-US"/>
              <a:t>is where you can enter the diagnosis information related to this review.  </a:t>
            </a:r>
          </a:p>
          <a:p>
            <a:r>
              <a:rPr lang="en-US"/>
              <a:t>You will use the           button to add a new diagnosis to the panel.</a:t>
            </a:r>
          </a:p>
          <a:p>
            <a:r>
              <a:rPr lang="en-US"/>
              <a:t>You can enter as many diagnoses as needed.</a:t>
            </a:r>
          </a:p>
          <a:p>
            <a:r>
              <a:rPr lang="en-US"/>
              <a:t>You do have the ability to reorder or prioritize the diagnoses using the drag and drop feature.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Diagnosis Panel	</a:t>
            </a:r>
          </a:p>
        </p:txBody>
      </p:sp>
      <p:pic>
        <p:nvPicPr>
          <p:cNvPr id="5" name="Picture 4">
            <a:extLst>
              <a:ext uri="{FF2B5EF4-FFF2-40B4-BE49-F238E27FC236}">
                <a16:creationId xmlns:a16="http://schemas.microsoft.com/office/drawing/2014/main" id="{946BA556-D92B-4DC7-B6F2-BE6C7E6FF0CB}"/>
              </a:ext>
            </a:extLst>
          </p:cNvPr>
          <p:cNvPicPr>
            <a:picLocks noChangeAspect="1"/>
          </p:cNvPicPr>
          <p:nvPr/>
        </p:nvPicPr>
        <p:blipFill>
          <a:blip r:embed="rId3"/>
          <a:stretch>
            <a:fillRect/>
          </a:stretch>
        </p:blipFill>
        <p:spPr>
          <a:xfrm>
            <a:off x="1132305" y="4186871"/>
            <a:ext cx="8229600" cy="98878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8D59EA25-774B-4459-B6C1-56E6B67035ED}"/>
              </a:ext>
            </a:extLst>
          </p:cNvPr>
          <p:cNvPicPr>
            <a:picLocks noChangeAspect="1"/>
          </p:cNvPicPr>
          <p:nvPr/>
        </p:nvPicPr>
        <p:blipFill rotWithShape="1">
          <a:blip r:embed="rId4"/>
          <a:srcRect l="18624" t="20122" r="9368" b="22862"/>
          <a:stretch/>
        </p:blipFill>
        <p:spPr>
          <a:xfrm>
            <a:off x="3187774" y="2113875"/>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42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327728"/>
            <a:ext cx="8229600" cy="1666744"/>
          </a:xfrm>
        </p:spPr>
        <p:txBody>
          <a:bodyPr/>
          <a:lstStyle/>
          <a:p>
            <a:r>
              <a:rPr lang="en-US"/>
              <a:t>Once you click             , you will have the ability to search for a diagnosis either by Code or by Term.  </a:t>
            </a:r>
          </a:p>
          <a:p>
            <a:pPr marL="0" indent="0">
              <a:buNone/>
            </a:pPr>
            <a:r>
              <a:rPr lang="en-US"/>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Diagnosis Panel cont.	</a:t>
            </a:r>
          </a:p>
        </p:txBody>
      </p:sp>
      <p:pic>
        <p:nvPicPr>
          <p:cNvPr id="2" name="Picture 1">
            <a:extLst>
              <a:ext uri="{FF2B5EF4-FFF2-40B4-BE49-F238E27FC236}">
                <a16:creationId xmlns:a16="http://schemas.microsoft.com/office/drawing/2014/main" id="{EE0C3743-D409-4FF5-9EA9-8D0951430AE2}"/>
              </a:ext>
            </a:extLst>
          </p:cNvPr>
          <p:cNvPicPr>
            <a:picLocks noChangeAspect="1"/>
          </p:cNvPicPr>
          <p:nvPr/>
        </p:nvPicPr>
        <p:blipFill>
          <a:blip r:embed="rId2"/>
          <a:stretch>
            <a:fillRect/>
          </a:stretch>
        </p:blipFill>
        <p:spPr>
          <a:xfrm>
            <a:off x="838200" y="2425382"/>
            <a:ext cx="8001000" cy="287629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EEF0B500-5A5E-4E46-BB97-1DFA7B30B04E}"/>
              </a:ext>
            </a:extLst>
          </p:cNvPr>
          <p:cNvPicPr>
            <a:picLocks noChangeAspect="1"/>
          </p:cNvPicPr>
          <p:nvPr/>
        </p:nvPicPr>
        <p:blipFill rotWithShape="1">
          <a:blip r:embed="rId3"/>
          <a:srcRect l="18624" t="20122" r="9368" b="22862"/>
          <a:stretch/>
        </p:blipFill>
        <p:spPr>
          <a:xfrm>
            <a:off x="3059748" y="1327728"/>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213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703868" y="1173437"/>
            <a:ext cx="8229600" cy="1666744"/>
          </a:xfrm>
        </p:spPr>
        <p:txBody>
          <a:bodyPr/>
          <a:lstStyle/>
          <a:p>
            <a:r>
              <a:rPr lang="en-US" b="1"/>
              <a:t>Entering a code</a:t>
            </a:r>
            <a:r>
              <a:rPr lang="en-US"/>
              <a:t>:</a:t>
            </a:r>
          </a:p>
          <a:p>
            <a:pPr lvl="1"/>
            <a:r>
              <a:rPr lang="en-US"/>
              <a:t> Select method: Code or term to search (radio button to select)</a:t>
            </a:r>
          </a:p>
          <a:p>
            <a:pPr lvl="1"/>
            <a:r>
              <a:rPr lang="en-US"/>
              <a:t>Enter information in the search box</a:t>
            </a:r>
          </a:p>
          <a:p>
            <a:pPr lvl="1"/>
            <a:r>
              <a:rPr lang="en-US"/>
              <a:t>Click Search</a:t>
            </a:r>
          </a:p>
          <a:p>
            <a:r>
              <a:rPr lang="en-US"/>
              <a:t>The system will provide you a list of results you can select from.  Select the one that you want added to the review by clicking on the radio button to the left of the code.  </a:t>
            </a:r>
          </a:p>
          <a:p>
            <a:pPr marL="0" indent="0">
              <a:buNone/>
            </a:pPr>
            <a:r>
              <a:rPr lang="en-US"/>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Diagnosis Panel: Populating the Diagnosis	</a:t>
            </a:r>
          </a:p>
        </p:txBody>
      </p:sp>
      <p:pic>
        <p:nvPicPr>
          <p:cNvPr id="7" name="Picture 6">
            <a:extLst>
              <a:ext uri="{FF2B5EF4-FFF2-40B4-BE49-F238E27FC236}">
                <a16:creationId xmlns:a16="http://schemas.microsoft.com/office/drawing/2014/main" id="{0151D393-5115-9874-2EB7-0027F1515BB5}"/>
              </a:ext>
            </a:extLst>
          </p:cNvPr>
          <p:cNvPicPr>
            <a:picLocks noChangeAspect="1"/>
          </p:cNvPicPr>
          <p:nvPr/>
        </p:nvPicPr>
        <p:blipFill>
          <a:blip r:embed="rId2"/>
          <a:stretch>
            <a:fillRect/>
          </a:stretch>
        </p:blipFill>
        <p:spPr>
          <a:xfrm>
            <a:off x="428625" y="3661243"/>
            <a:ext cx="9848850" cy="226628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EB137976-6CBF-FF8F-D63D-BDC48EFE56BC}"/>
              </a:ext>
            </a:extLst>
          </p:cNvPr>
          <p:cNvPicPr>
            <a:picLocks noChangeAspect="1"/>
          </p:cNvPicPr>
          <p:nvPr/>
        </p:nvPicPr>
        <p:blipFill>
          <a:blip r:embed="rId3"/>
          <a:stretch>
            <a:fillRect/>
          </a:stretch>
        </p:blipFill>
        <p:spPr>
          <a:xfrm>
            <a:off x="344173" y="4848765"/>
            <a:ext cx="359695" cy="445047"/>
          </a:xfrm>
          <a:prstGeom prst="rect">
            <a:avLst/>
          </a:prstGeom>
        </p:spPr>
      </p:pic>
    </p:spTree>
    <p:extLst>
      <p:ext uri="{BB962C8B-B14F-4D97-AF65-F5344CB8AC3E}">
        <p14:creationId xmlns:p14="http://schemas.microsoft.com/office/powerpoint/2010/main" val="312640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91588"/>
            <a:ext cx="8229600" cy="1666744"/>
          </a:xfrm>
        </p:spPr>
        <p:txBody>
          <a:bodyPr/>
          <a:lstStyle/>
          <a:p>
            <a:r>
              <a:rPr lang="en-US"/>
              <a:t>After selecting the diagnosis you want added to the review, you can select Submit or Submit and Add Another. </a:t>
            </a:r>
          </a:p>
          <a:p>
            <a:r>
              <a:rPr lang="en-US"/>
              <a:t> </a:t>
            </a:r>
            <a:r>
              <a:rPr lang="en-US" b="1"/>
              <a:t>Submit </a:t>
            </a:r>
            <a:r>
              <a:rPr lang="en-US"/>
              <a:t>will add the diagnosis to the review.  </a:t>
            </a:r>
          </a:p>
          <a:p>
            <a:r>
              <a:rPr lang="en-US" b="1"/>
              <a:t>Submit and Add Another </a:t>
            </a:r>
            <a:r>
              <a:rPr lang="en-US"/>
              <a:t>will allow you to submit the diagnosis to the review and re-open the window where you can search for another diagnosis.</a:t>
            </a:r>
          </a:p>
          <a:p>
            <a:r>
              <a:rPr lang="en-US"/>
              <a:t>You can use the </a:t>
            </a:r>
            <a:r>
              <a:rPr lang="en-US" b="1"/>
              <a:t>trash can </a:t>
            </a:r>
            <a:r>
              <a:rPr lang="en-US"/>
              <a:t>icon on the right side of the diagnosis to delete anything entered incorrectly in this panel.</a:t>
            </a:r>
          </a:p>
          <a:p>
            <a:pPr marL="0" indent="0">
              <a:buNone/>
            </a:pPr>
            <a:r>
              <a:rPr lang="en-US"/>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Diagnosis Panel cont.	</a:t>
            </a:r>
          </a:p>
        </p:txBody>
      </p:sp>
      <p:pic>
        <p:nvPicPr>
          <p:cNvPr id="5" name="Picture 4">
            <a:extLst>
              <a:ext uri="{FF2B5EF4-FFF2-40B4-BE49-F238E27FC236}">
                <a16:creationId xmlns:a16="http://schemas.microsoft.com/office/drawing/2014/main" id="{42F5D11F-659E-4B92-ADFB-01AA8AB3CA21}"/>
              </a:ext>
            </a:extLst>
          </p:cNvPr>
          <p:cNvPicPr>
            <a:picLocks noChangeAspect="1"/>
          </p:cNvPicPr>
          <p:nvPr/>
        </p:nvPicPr>
        <p:blipFill>
          <a:blip r:embed="rId2"/>
          <a:stretch>
            <a:fillRect/>
          </a:stretch>
        </p:blipFill>
        <p:spPr>
          <a:xfrm>
            <a:off x="865909" y="4375555"/>
            <a:ext cx="8610600" cy="1121411"/>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084FA150-8A7E-4FFB-80E0-64101DDDC11C}"/>
              </a:ext>
            </a:extLst>
          </p:cNvPr>
          <p:cNvSpPr/>
          <p:nvPr/>
        </p:nvSpPr>
        <p:spPr>
          <a:xfrm>
            <a:off x="8721437" y="4375555"/>
            <a:ext cx="891309"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9C598E-B146-47C1-A683-3019EC6837E4}"/>
              </a:ext>
            </a:extLst>
          </p:cNvPr>
          <p:cNvSpPr/>
          <p:nvPr/>
        </p:nvSpPr>
        <p:spPr>
          <a:xfrm>
            <a:off x="1347066" y="5005706"/>
            <a:ext cx="457201"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39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19200"/>
            <a:ext cx="8229600" cy="2971800"/>
          </a:xfrm>
        </p:spPr>
        <p:txBody>
          <a:bodyPr lIns="91440" tIns="45720" rIns="91440" bIns="45720" anchor="t"/>
          <a:lstStyle/>
          <a:p>
            <a:r>
              <a:rPr lang="en-US">
                <a:latin typeface="Century Gothic"/>
              </a:rPr>
              <a:t>The </a:t>
            </a:r>
            <a:r>
              <a:rPr lang="en-US" b="1">
                <a:latin typeface="Century Gothic"/>
              </a:rPr>
              <a:t>Procedures Panel </a:t>
            </a:r>
            <a:r>
              <a:rPr lang="en-US">
                <a:latin typeface="Century Gothic"/>
              </a:rPr>
              <a:t>is where the procedure</a:t>
            </a:r>
            <a:r>
              <a:rPr lang="en-US">
                <a:solidFill>
                  <a:srgbClr val="FF0000"/>
                </a:solidFill>
                <a:latin typeface="Century Gothic"/>
              </a:rPr>
              <a:t> </a:t>
            </a:r>
            <a:r>
              <a:rPr lang="en-US">
                <a:solidFill>
                  <a:schemeClr val="tx1"/>
                </a:solidFill>
                <a:latin typeface="Century Gothic"/>
              </a:rPr>
              <a:t>code</a:t>
            </a:r>
            <a:r>
              <a:rPr lang="en-US">
                <a:latin typeface="Century Gothic"/>
              </a:rPr>
              <a:t> information related to this review is added.  </a:t>
            </a:r>
            <a:endParaRPr lang="en-US"/>
          </a:p>
          <a:p>
            <a:r>
              <a:rPr lang="en-US"/>
              <a:t>Click the               button to add a new procedure to the panel.</a:t>
            </a:r>
          </a:p>
          <a:p>
            <a:pPr lvl="1"/>
            <a:r>
              <a:rPr lang="en-US"/>
              <a:t>Select Radio button to indicate a code or term search</a:t>
            </a:r>
          </a:p>
          <a:p>
            <a:pPr lvl="1"/>
            <a:r>
              <a:rPr lang="en-US"/>
              <a:t>Enter information in the search box </a:t>
            </a:r>
          </a:p>
          <a:p>
            <a:pPr lvl="1"/>
            <a:r>
              <a:rPr lang="en-US"/>
              <a:t>Click search</a:t>
            </a:r>
          </a:p>
          <a:p>
            <a:pPr lvl="1"/>
            <a:endParaRPr lang="en-US"/>
          </a:p>
          <a:p>
            <a:pPr lvl="1"/>
            <a:endParaRPr lang="en-US"/>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Procedure(s) Panel	</a:t>
            </a:r>
          </a:p>
        </p:txBody>
      </p:sp>
      <p:pic>
        <p:nvPicPr>
          <p:cNvPr id="7" name="Picture 6">
            <a:extLst>
              <a:ext uri="{FF2B5EF4-FFF2-40B4-BE49-F238E27FC236}">
                <a16:creationId xmlns:a16="http://schemas.microsoft.com/office/drawing/2014/main" id="{BD40FF1D-EF4B-4365-8986-EE0D6C9EB1A1}"/>
              </a:ext>
            </a:extLst>
          </p:cNvPr>
          <p:cNvPicPr>
            <a:picLocks noChangeAspect="1"/>
          </p:cNvPicPr>
          <p:nvPr/>
        </p:nvPicPr>
        <p:blipFill rotWithShape="1">
          <a:blip r:embed="rId2"/>
          <a:srcRect l="18624" t="20122" r="9368" b="22862"/>
          <a:stretch/>
        </p:blipFill>
        <p:spPr>
          <a:xfrm>
            <a:off x="2352738" y="1976301"/>
            <a:ext cx="602673" cy="23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409BB7D-2E26-472D-A390-3C8B27942BC2}"/>
              </a:ext>
            </a:extLst>
          </p:cNvPr>
          <p:cNvPicPr>
            <a:picLocks noChangeAspect="1"/>
          </p:cNvPicPr>
          <p:nvPr/>
        </p:nvPicPr>
        <p:blipFill>
          <a:blip r:embed="rId3"/>
          <a:stretch>
            <a:fillRect/>
          </a:stretch>
        </p:blipFill>
        <p:spPr>
          <a:xfrm>
            <a:off x="1641467" y="3742447"/>
            <a:ext cx="8271786" cy="18963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958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1219200"/>
            <a:ext cx="8229600" cy="2971800"/>
          </a:xfrm>
        </p:spPr>
        <p:txBody>
          <a:bodyPr lIns="91440" tIns="45720" rIns="91440" bIns="45720" anchor="t"/>
          <a:lstStyle/>
          <a:p>
            <a:r>
              <a:rPr lang="en-US"/>
              <a:t>The Term search allows for the user to search based on Section, category and sub-category if needed </a:t>
            </a:r>
          </a:p>
          <a:p>
            <a:endParaRPr lang="en-US"/>
          </a:p>
          <a:p>
            <a:pPr lvl="1"/>
            <a:endParaRPr lang="en-US"/>
          </a:p>
          <a:p>
            <a:pPr lvl="1"/>
            <a:endParaRPr lang="en-US"/>
          </a:p>
          <a:p>
            <a:pPr lvl="1"/>
            <a:endParaRPr lang="en-US"/>
          </a:p>
          <a:p>
            <a:pPr lvl="1"/>
            <a:endParaRPr lang="en-US"/>
          </a:p>
          <a:p>
            <a:endParaRPr lang="en-US"/>
          </a:p>
          <a:p>
            <a:r>
              <a:rPr lang="en-US">
                <a:latin typeface="Century Gothic"/>
              </a:rPr>
              <a:t>Once Query has populated, Use the radio button to Select the correct Procedure(s) (</a:t>
            </a:r>
            <a:r>
              <a:rPr lang="en-US" b="1">
                <a:latin typeface="Century Gothic"/>
              </a:rPr>
              <a:t>99233</a:t>
            </a:r>
            <a:r>
              <a:rPr lang="en-US">
                <a:latin typeface="Century Gothic"/>
              </a:rPr>
              <a:t>-This is a default code and is needed only to move through the system). </a:t>
            </a:r>
          </a:p>
          <a:p>
            <a:endParaRPr lang="en-US"/>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Procedure(s) Panel cont. </a:t>
            </a:r>
          </a:p>
        </p:txBody>
      </p:sp>
      <p:pic>
        <p:nvPicPr>
          <p:cNvPr id="5" name="Picture 4">
            <a:extLst>
              <a:ext uri="{FF2B5EF4-FFF2-40B4-BE49-F238E27FC236}">
                <a16:creationId xmlns:a16="http://schemas.microsoft.com/office/drawing/2014/main" id="{4BBAC3FD-9D66-4613-A9AB-B4A71BED18F3}"/>
              </a:ext>
            </a:extLst>
          </p:cNvPr>
          <p:cNvPicPr>
            <a:picLocks noChangeAspect="1"/>
          </p:cNvPicPr>
          <p:nvPr/>
        </p:nvPicPr>
        <p:blipFill>
          <a:blip r:embed="rId2"/>
          <a:stretch>
            <a:fillRect/>
          </a:stretch>
        </p:blipFill>
        <p:spPr>
          <a:xfrm>
            <a:off x="1053121" y="2159523"/>
            <a:ext cx="10085757" cy="149534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D3989960-C878-EB69-6194-34A14BB24B3B}"/>
              </a:ext>
            </a:extLst>
          </p:cNvPr>
          <p:cNvPicPr>
            <a:picLocks noChangeAspect="1"/>
          </p:cNvPicPr>
          <p:nvPr/>
        </p:nvPicPr>
        <p:blipFill>
          <a:blip r:embed="rId3"/>
          <a:stretch>
            <a:fillRect/>
          </a:stretch>
        </p:blipFill>
        <p:spPr>
          <a:xfrm>
            <a:off x="1053121" y="5038982"/>
            <a:ext cx="8521786" cy="857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968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09600" y="872315"/>
            <a:ext cx="8229600" cy="1666744"/>
          </a:xfrm>
        </p:spPr>
        <p:txBody>
          <a:bodyPr/>
          <a:lstStyle/>
          <a:p>
            <a:pPr marL="0" indent="0">
              <a:buNone/>
            </a:pPr>
            <a:endParaRPr lang="en-US"/>
          </a:p>
          <a:p>
            <a:r>
              <a:rPr lang="en-US"/>
              <a:t>Complete Modifiers and procedure details as needed</a:t>
            </a:r>
          </a:p>
          <a:p>
            <a:pPr marL="0" indent="0">
              <a:buNone/>
            </a:pPr>
            <a:r>
              <a:rPr lang="en-US"/>
              <a:t>  </a:t>
            </a:r>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Procedure(s) Panel cont.	</a:t>
            </a:r>
          </a:p>
        </p:txBody>
      </p:sp>
      <p:sp>
        <p:nvSpPr>
          <p:cNvPr id="5" name="Content Placeholder 2">
            <a:extLst>
              <a:ext uri="{FF2B5EF4-FFF2-40B4-BE49-F238E27FC236}">
                <a16:creationId xmlns:a16="http://schemas.microsoft.com/office/drawing/2014/main" id="{BE2A7873-14BA-43FD-9507-9DC9A501950E}"/>
              </a:ext>
            </a:extLst>
          </p:cNvPr>
          <p:cNvSpPr txBox="1">
            <a:spLocks/>
          </p:cNvSpPr>
          <p:nvPr/>
        </p:nvSpPr>
        <p:spPr>
          <a:xfrm>
            <a:off x="609600" y="1219200"/>
            <a:ext cx="8229600" cy="2971800"/>
          </a:xfrm>
          <a:prstGeom prst="rect">
            <a:avLst/>
          </a:prstGeom>
        </p:spPr>
        <p:txBody>
          <a:bodyPr/>
          <a:lstStyle>
            <a:lvl1pPr marL="342900" indent="-342900" algn="l" defTabSz="914400" rtl="0" eaLnBrk="1" latinLnBrk="0" hangingPunct="1">
              <a:spcBef>
                <a:spcPct val="20000"/>
              </a:spcBef>
              <a:buFont typeface="Wingdings" pitchFamily="2" charset="2"/>
              <a:buChar char="§"/>
              <a:defRPr sz="2000" kern="1200" baseline="0">
                <a:solidFill>
                  <a:schemeClr val="tx1">
                    <a:lumMod val="85000"/>
                    <a:lumOff val="1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p>
        </p:txBody>
      </p:sp>
      <p:pic>
        <p:nvPicPr>
          <p:cNvPr id="9" name="Picture 8">
            <a:extLst>
              <a:ext uri="{FF2B5EF4-FFF2-40B4-BE49-F238E27FC236}">
                <a16:creationId xmlns:a16="http://schemas.microsoft.com/office/drawing/2014/main" id="{5AF63E7A-9FE7-457E-AC00-55416B0FE4FD}"/>
              </a:ext>
            </a:extLst>
          </p:cNvPr>
          <p:cNvPicPr>
            <a:picLocks noChangeAspect="1"/>
          </p:cNvPicPr>
          <p:nvPr/>
        </p:nvPicPr>
        <p:blipFill>
          <a:blip r:embed="rId2"/>
          <a:stretch>
            <a:fillRect/>
          </a:stretch>
        </p:blipFill>
        <p:spPr>
          <a:xfrm>
            <a:off x="609601" y="1682739"/>
            <a:ext cx="5486400" cy="3699966"/>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1456CE13-B288-4291-A262-6B593B091B03}"/>
              </a:ext>
            </a:extLst>
          </p:cNvPr>
          <p:cNvSpPr txBox="1"/>
          <p:nvPr/>
        </p:nvSpPr>
        <p:spPr>
          <a:xfrm>
            <a:off x="6191316" y="2378560"/>
            <a:ext cx="6108568" cy="2308324"/>
          </a:xfrm>
          <a:prstGeom prst="rect">
            <a:avLst/>
          </a:prstGeom>
          <a:noFill/>
        </p:spPr>
        <p:txBody>
          <a:bodyPr wrap="square">
            <a:spAutoFit/>
          </a:bodyPr>
          <a:lstStyle/>
          <a:p>
            <a:r>
              <a:rPr lang="en-US"/>
              <a:t>After selecting the procedure(s) you want added to the review: </a:t>
            </a:r>
          </a:p>
          <a:p>
            <a:pPr lvl="1"/>
            <a:r>
              <a:rPr lang="en-US" b="1"/>
              <a:t> Submit </a:t>
            </a:r>
            <a:r>
              <a:rPr lang="en-US"/>
              <a:t>will add the procedure to the review.  </a:t>
            </a:r>
          </a:p>
          <a:p>
            <a:pPr lvl="1"/>
            <a:r>
              <a:rPr lang="en-US" b="1"/>
              <a:t>Submit and Add Another </a:t>
            </a:r>
            <a:r>
              <a:rPr lang="en-US"/>
              <a:t>will allow you to submit the procedure to the review and re-open the window where you can search for another procedure</a:t>
            </a:r>
          </a:p>
          <a:p>
            <a:r>
              <a:rPr lang="en-US"/>
              <a:t>Enter as many procedures as needed.</a:t>
            </a:r>
          </a:p>
        </p:txBody>
      </p:sp>
      <p:sp>
        <p:nvSpPr>
          <p:cNvPr id="2" name="TextBox 1">
            <a:extLst>
              <a:ext uri="{FF2B5EF4-FFF2-40B4-BE49-F238E27FC236}">
                <a16:creationId xmlns:a16="http://schemas.microsoft.com/office/drawing/2014/main" id="{AFE15F12-1496-48DA-A311-6738C5DC83A1}"/>
              </a:ext>
            </a:extLst>
          </p:cNvPr>
          <p:cNvSpPr txBox="1"/>
          <p:nvPr/>
        </p:nvSpPr>
        <p:spPr>
          <a:xfrm>
            <a:off x="6833730" y="5062355"/>
            <a:ext cx="5099652" cy="923330"/>
          </a:xfrm>
          <a:prstGeom prst="rect">
            <a:avLst/>
          </a:prstGeom>
          <a:noFill/>
        </p:spPr>
        <p:txBody>
          <a:bodyPr wrap="square" rtlCol="0">
            <a:spAutoFit/>
          </a:bodyPr>
          <a:lstStyle/>
          <a:p>
            <a:pPr algn="ctr"/>
            <a:r>
              <a:rPr lang="en-US">
                <a:solidFill>
                  <a:srgbClr val="FF0000"/>
                </a:solidFill>
              </a:rPr>
              <a:t>Note: Modifiers are not required by the system, but PA should match what you expect to submit on your claim</a:t>
            </a:r>
          </a:p>
        </p:txBody>
      </p:sp>
    </p:spTree>
    <p:extLst>
      <p:ext uri="{BB962C8B-B14F-4D97-AF65-F5344CB8AC3E}">
        <p14:creationId xmlns:p14="http://schemas.microsoft.com/office/powerpoint/2010/main" val="163642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0BF7-B51D-4E49-8044-C8D63757C3DD}"/>
              </a:ext>
            </a:extLst>
          </p:cNvPr>
          <p:cNvSpPr>
            <a:spLocks noGrp="1"/>
          </p:cNvSpPr>
          <p:nvPr>
            <p:ph idx="1"/>
          </p:nvPr>
        </p:nvSpPr>
        <p:spPr>
          <a:xfrm>
            <a:off x="688109" y="1323109"/>
            <a:ext cx="8229600" cy="1666744"/>
          </a:xfrm>
        </p:spPr>
        <p:txBody>
          <a:bodyPr/>
          <a:lstStyle/>
          <a:p>
            <a:r>
              <a:rPr lang="en-US"/>
              <a:t>Use the trash can icon on the right side of the procedure to delete anything entered incorrectly in this panel.</a:t>
            </a:r>
          </a:p>
          <a:p>
            <a:r>
              <a:rPr lang="en-US"/>
              <a:t>Prioritize the procedures using the drag and drop features.  </a:t>
            </a:r>
          </a:p>
          <a:p>
            <a:pPr marL="0" indent="0">
              <a:buNone/>
            </a:pPr>
            <a:endParaRPr lang="en-US"/>
          </a:p>
        </p:txBody>
      </p:sp>
      <p:sp>
        <p:nvSpPr>
          <p:cNvPr id="4" name="Text Placeholder 3">
            <a:extLst>
              <a:ext uri="{FF2B5EF4-FFF2-40B4-BE49-F238E27FC236}">
                <a16:creationId xmlns:a16="http://schemas.microsoft.com/office/drawing/2014/main" id="{5B5883C5-4292-440A-958C-04378036F645}"/>
              </a:ext>
            </a:extLst>
          </p:cNvPr>
          <p:cNvSpPr>
            <a:spLocks noGrp="1"/>
          </p:cNvSpPr>
          <p:nvPr>
            <p:ph type="body" sz="quarter" idx="10"/>
          </p:nvPr>
        </p:nvSpPr>
        <p:spPr/>
        <p:txBody>
          <a:bodyPr/>
          <a:lstStyle/>
          <a:p>
            <a:r>
              <a:rPr lang="en-US"/>
              <a:t>Procedure(s) Panel cont.	</a:t>
            </a:r>
          </a:p>
        </p:txBody>
      </p:sp>
      <p:pic>
        <p:nvPicPr>
          <p:cNvPr id="2" name="Picture 1">
            <a:extLst>
              <a:ext uri="{FF2B5EF4-FFF2-40B4-BE49-F238E27FC236}">
                <a16:creationId xmlns:a16="http://schemas.microsoft.com/office/drawing/2014/main" id="{1A6D737A-E715-4136-9113-C4137AD384C5}"/>
              </a:ext>
            </a:extLst>
          </p:cNvPr>
          <p:cNvPicPr>
            <a:picLocks noChangeAspect="1"/>
          </p:cNvPicPr>
          <p:nvPr/>
        </p:nvPicPr>
        <p:blipFill>
          <a:blip r:embed="rId2"/>
          <a:stretch>
            <a:fillRect/>
          </a:stretch>
        </p:blipFill>
        <p:spPr>
          <a:xfrm>
            <a:off x="1038019" y="2725654"/>
            <a:ext cx="8534400" cy="11422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563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09600" y="1364674"/>
            <a:ext cx="8229600" cy="1600200"/>
          </a:xfrm>
        </p:spPr>
        <p:txBody>
          <a:bodyPr/>
          <a:lstStyle/>
          <a:p>
            <a:r>
              <a:rPr lang="en-US" b="1"/>
              <a:t>Documentation Panel </a:t>
            </a:r>
            <a:r>
              <a:rPr lang="en-US"/>
              <a:t>is the final panel on the page to submit the review.  </a:t>
            </a:r>
          </a:p>
          <a:p>
            <a:r>
              <a:rPr lang="en-US"/>
              <a:t>This is where you can upload any clinical documentation related and necessary for the review to be processed.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a:t>Documentation Panel</a:t>
            </a:r>
          </a:p>
        </p:txBody>
      </p:sp>
      <p:pic>
        <p:nvPicPr>
          <p:cNvPr id="5" name="Picture 4">
            <a:extLst>
              <a:ext uri="{FF2B5EF4-FFF2-40B4-BE49-F238E27FC236}">
                <a16:creationId xmlns:a16="http://schemas.microsoft.com/office/drawing/2014/main" id="{25B742B0-9B61-4871-A01A-1B5A3C83F6AD}"/>
              </a:ext>
            </a:extLst>
          </p:cNvPr>
          <p:cNvPicPr>
            <a:picLocks noChangeAspect="1"/>
          </p:cNvPicPr>
          <p:nvPr/>
        </p:nvPicPr>
        <p:blipFill>
          <a:blip r:embed="rId2"/>
          <a:stretch>
            <a:fillRect/>
          </a:stretch>
        </p:blipFill>
        <p:spPr>
          <a:xfrm>
            <a:off x="757382" y="3143950"/>
            <a:ext cx="8382000" cy="1498353"/>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06172675-7D11-4CBE-9A7C-A22996117AE0}"/>
              </a:ext>
            </a:extLst>
          </p:cNvPr>
          <p:cNvSpPr/>
          <p:nvPr/>
        </p:nvSpPr>
        <p:spPr>
          <a:xfrm>
            <a:off x="8539017" y="3077465"/>
            <a:ext cx="600365" cy="611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49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5D16-E694-B7B7-EAF3-E8A8A85183F5}"/>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CFD9CF6-58E9-0C2D-0491-D93C56E0BA6F}"/>
              </a:ext>
            </a:extLst>
          </p:cNvPr>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706EF462-FF02-AF2C-9CFE-06837CA74A13}"/>
              </a:ext>
            </a:extLst>
          </p:cNvPr>
          <p:cNvSpPr txBox="1"/>
          <p:nvPr/>
        </p:nvSpPr>
        <p:spPr>
          <a:xfrm>
            <a:off x="701040" y="576052"/>
            <a:ext cx="4098816" cy="405239"/>
          </a:xfrm>
          <a:prstGeom prst="rect">
            <a:avLst/>
          </a:prstGeom>
        </p:spPr>
        <p:txBody>
          <a:bodyPr vert="horz" wrap="square" lIns="0" tIns="0" rIns="0" bIns="0" rtlCol="0">
            <a:spAutoFit/>
          </a:bodyPr>
          <a:lstStyle/>
          <a:p>
            <a:pPr marL="0" marR="0">
              <a:lnSpc>
                <a:spcPts val="3389"/>
              </a:lnSpc>
              <a:spcBef>
                <a:spcPts val="0"/>
              </a:spcBef>
              <a:spcAft>
                <a:spcPts val="0"/>
              </a:spcAft>
            </a:pPr>
            <a:r>
              <a:rPr sz="2800" b="1">
                <a:solidFill>
                  <a:srgbClr val="009DDC"/>
                </a:solidFill>
                <a:latin typeface="Century Gothic Bold" panose="020B0702020202020204" pitchFamily="34" charset="0"/>
                <a:cs typeface="GLGAHP+Century Gothic Bold"/>
              </a:rPr>
              <a:t>Agenda</a:t>
            </a:r>
          </a:p>
        </p:txBody>
      </p:sp>
      <p:sp>
        <p:nvSpPr>
          <p:cNvPr id="5" name="object 5">
            <a:extLst>
              <a:ext uri="{FF2B5EF4-FFF2-40B4-BE49-F238E27FC236}">
                <a16:creationId xmlns:a16="http://schemas.microsoft.com/office/drawing/2014/main" id="{59FEA622-0A8E-E5BC-21A9-254D51287783}"/>
              </a:ext>
            </a:extLst>
          </p:cNvPr>
          <p:cNvSpPr txBox="1"/>
          <p:nvPr/>
        </p:nvSpPr>
        <p:spPr>
          <a:xfrm>
            <a:off x="767408" y="1412776"/>
            <a:ext cx="8568952" cy="4193456"/>
          </a:xfrm>
          <a:prstGeom prst="rect">
            <a:avLst/>
          </a:prstGeom>
        </p:spPr>
        <p:txBody>
          <a:bodyPr vert="horz" wrap="square" lIns="0" tIns="0" rIns="0" bIns="0" rtlCol="0">
            <a:spAutoFit/>
          </a:bodyPr>
          <a:lstStyle/>
          <a:p>
            <a:pPr marL="342900" marR="0" indent="-342900">
              <a:spcBef>
                <a:spcPts val="0"/>
              </a:spcBef>
              <a:spcAft>
                <a:spcPts val="0"/>
              </a:spcAft>
              <a:buFont typeface="Wingdings" panose="05000000000000000000" pitchFamily="2" charset="2"/>
              <a:buChar char="§"/>
            </a:pPr>
            <a:r>
              <a:rPr lang="en-US" sz="2400">
                <a:solidFill>
                  <a:srgbClr val="262626"/>
                </a:solidFill>
                <a:latin typeface="Century Gothic "/>
                <a:cs typeface="VNDIIQ+Century Gothic"/>
              </a:rPr>
              <a:t>Purpose</a:t>
            </a:r>
            <a:r>
              <a:rPr lang="en-US" sz="2400" spc="-23">
                <a:solidFill>
                  <a:srgbClr val="262626"/>
                </a:solidFill>
                <a:latin typeface="Century Gothic "/>
                <a:cs typeface="VNDIIQ+Century Gothic"/>
              </a:rPr>
              <a:t> </a:t>
            </a:r>
            <a:r>
              <a:rPr lang="en-US" sz="2400">
                <a:solidFill>
                  <a:srgbClr val="262626"/>
                </a:solidFill>
                <a:latin typeface="Century Gothic "/>
                <a:cs typeface="VNDIIQ+Century Gothic"/>
              </a:rPr>
              <a:t>of Presentation</a:t>
            </a:r>
          </a:p>
          <a:p>
            <a:pPr marL="342900" marR="0" indent="-342900">
              <a:spcBef>
                <a:spcPts val="494"/>
              </a:spcBef>
              <a:spcAft>
                <a:spcPts val="0"/>
              </a:spcAft>
              <a:buFont typeface="Wingdings" panose="05000000000000000000" pitchFamily="2" charset="2"/>
              <a:buChar char="§"/>
            </a:pPr>
            <a:r>
              <a:rPr lang="en-US" sz="2400">
                <a:solidFill>
                  <a:srgbClr val="262626"/>
                </a:solidFill>
                <a:latin typeface="Century Gothic "/>
                <a:cs typeface="VNDIIQ+Century Gothic"/>
              </a:rPr>
              <a:t>Contact</a:t>
            </a:r>
            <a:r>
              <a:rPr lang="en-US" sz="2400" spc="-35">
                <a:solidFill>
                  <a:srgbClr val="262626"/>
                </a:solidFill>
                <a:latin typeface="Century Gothic "/>
                <a:cs typeface="VNDIIQ+Century Gothic"/>
              </a:rPr>
              <a:t> </a:t>
            </a:r>
            <a:r>
              <a:rPr lang="en-US" sz="2400">
                <a:solidFill>
                  <a:srgbClr val="262626"/>
                </a:solidFill>
                <a:latin typeface="Century Gothic "/>
                <a:cs typeface="VNDIIQ+Century Gothic"/>
              </a:rPr>
              <a:t>Information</a:t>
            </a:r>
          </a:p>
          <a:p>
            <a:pPr marL="342900" marR="0" indent="-342900">
              <a:spcBef>
                <a:spcPts val="492"/>
              </a:spcBef>
              <a:spcAft>
                <a:spcPts val="0"/>
              </a:spcAft>
              <a:buFont typeface="Wingdings" panose="05000000000000000000" pitchFamily="2" charset="2"/>
              <a:buChar char="§"/>
            </a:pPr>
            <a:r>
              <a:rPr lang="en-US" sz="2400">
                <a:solidFill>
                  <a:srgbClr val="262626"/>
                </a:solidFill>
                <a:latin typeface="Century Gothic "/>
                <a:cs typeface="VNDIIQ+Century Gothic"/>
              </a:rPr>
              <a:t>Review</a:t>
            </a:r>
            <a:r>
              <a:rPr sz="2400" spc="-36">
                <a:solidFill>
                  <a:srgbClr val="262626"/>
                </a:solidFill>
                <a:latin typeface="Century Gothic "/>
                <a:cs typeface="VNDIIQ+Century Gothic"/>
              </a:rPr>
              <a:t> </a:t>
            </a:r>
            <a:r>
              <a:rPr sz="2400">
                <a:solidFill>
                  <a:srgbClr val="262626"/>
                </a:solidFill>
                <a:latin typeface="Century Gothic "/>
                <a:cs typeface="VNDIIQ+Century Gothic"/>
              </a:rPr>
              <a:t>Timings</a:t>
            </a:r>
            <a:r>
              <a:rPr lang="en-US" sz="2400" spc="-28">
                <a:solidFill>
                  <a:srgbClr val="262626"/>
                </a:solidFill>
                <a:latin typeface="Century Gothic "/>
                <a:cs typeface="VNDIIQ+Century Gothic"/>
              </a:rPr>
              <a:t> Overview</a:t>
            </a:r>
            <a:endParaRPr sz="2400">
              <a:solidFill>
                <a:srgbClr val="262626"/>
              </a:solidFill>
              <a:latin typeface="Century Gothic "/>
              <a:cs typeface="VNDIIQ+Century Gothic"/>
            </a:endParaRPr>
          </a:p>
          <a:p>
            <a:pPr marL="342900" marR="0" indent="-342900">
              <a:spcBef>
                <a:spcPts val="440"/>
              </a:spcBef>
              <a:spcAft>
                <a:spcPts val="0"/>
              </a:spcAft>
              <a:buFont typeface="Wingdings" panose="05000000000000000000" pitchFamily="2" charset="2"/>
              <a:buChar char="§"/>
            </a:pPr>
            <a:r>
              <a:rPr sz="2400">
                <a:solidFill>
                  <a:srgbClr val="262626"/>
                </a:solidFill>
                <a:latin typeface="Century Gothic "/>
                <a:cs typeface="VNDIIQ+Century Gothic"/>
              </a:rPr>
              <a:t>Review</a:t>
            </a:r>
            <a:r>
              <a:rPr sz="2400" spc="-36">
                <a:solidFill>
                  <a:srgbClr val="262626"/>
                </a:solidFill>
                <a:latin typeface="Century Gothic "/>
                <a:cs typeface="VNDIIQ+Century Gothic"/>
              </a:rPr>
              <a:t> </a:t>
            </a:r>
            <a:r>
              <a:rPr sz="2400">
                <a:solidFill>
                  <a:srgbClr val="262626"/>
                </a:solidFill>
                <a:latin typeface="Century Gothic "/>
                <a:cs typeface="VNDIIQ+Century Gothic"/>
              </a:rPr>
              <a:t>Type</a:t>
            </a:r>
            <a:r>
              <a:rPr lang="en-US" sz="2400" spc="-28">
                <a:solidFill>
                  <a:srgbClr val="262626"/>
                </a:solidFill>
                <a:latin typeface="Century Gothic "/>
                <a:cs typeface="VNDIIQ+Century Gothic"/>
              </a:rPr>
              <a:t>s Overview</a:t>
            </a:r>
            <a:endParaRPr lang="en-US" sz="2400">
              <a:solidFill>
                <a:srgbClr val="262626"/>
              </a:solidFill>
              <a:latin typeface="Century Gothic "/>
              <a:cs typeface="MGVKSK+Century Gothic"/>
            </a:endParaRPr>
          </a:p>
          <a:p>
            <a:pPr marL="342900" marR="0" indent="-342900">
              <a:spcBef>
                <a:spcPts val="493"/>
              </a:spcBef>
              <a:spcAft>
                <a:spcPts val="0"/>
              </a:spcAft>
              <a:buFont typeface="Wingdings" panose="05000000000000000000" pitchFamily="2" charset="2"/>
              <a:buChar char="§"/>
            </a:pPr>
            <a:r>
              <a:rPr lang="en-US" sz="2400">
                <a:solidFill>
                  <a:srgbClr val="262626"/>
                </a:solidFill>
                <a:latin typeface="Century Gothic "/>
                <a:cs typeface="VNDIIQ+Century Gothic"/>
              </a:rPr>
              <a:t>Verifying Eligibility &amp; </a:t>
            </a:r>
            <a:r>
              <a:rPr sz="2400">
                <a:solidFill>
                  <a:srgbClr val="262626"/>
                </a:solidFill>
                <a:latin typeface="Century Gothic "/>
                <a:cs typeface="VNDIIQ+Century Gothic"/>
              </a:rPr>
              <a:t>Entering</a:t>
            </a:r>
            <a:r>
              <a:rPr sz="2400" spc="-32">
                <a:solidFill>
                  <a:srgbClr val="262626"/>
                </a:solidFill>
                <a:latin typeface="Century Gothic "/>
                <a:cs typeface="VNDIIQ+Century Gothic"/>
              </a:rPr>
              <a:t> </a:t>
            </a:r>
            <a:r>
              <a:rPr sz="2400">
                <a:solidFill>
                  <a:srgbClr val="262626"/>
                </a:solidFill>
                <a:latin typeface="Century Gothic "/>
                <a:cs typeface="VNDIIQ+Century Gothic"/>
              </a:rPr>
              <a:t>Physician</a:t>
            </a:r>
            <a:r>
              <a:rPr sz="2400" spc="14">
                <a:solidFill>
                  <a:srgbClr val="262626"/>
                </a:solidFill>
                <a:latin typeface="Century Gothic "/>
                <a:cs typeface="VNDIIQ+Century Gothic"/>
              </a:rPr>
              <a:t> </a:t>
            </a:r>
            <a:r>
              <a:rPr sz="2400">
                <a:solidFill>
                  <a:srgbClr val="262626"/>
                </a:solidFill>
                <a:latin typeface="Century Gothic "/>
                <a:cs typeface="VNDIIQ+Century Gothic"/>
              </a:rPr>
              <a:t>Information</a:t>
            </a:r>
          </a:p>
          <a:p>
            <a:pPr marL="342900" marR="0" indent="-342900">
              <a:spcBef>
                <a:spcPts val="492"/>
              </a:spcBef>
              <a:spcAft>
                <a:spcPts val="0"/>
              </a:spcAft>
              <a:buFont typeface="Wingdings" panose="05000000000000000000" pitchFamily="2" charset="2"/>
              <a:buChar char="§"/>
            </a:pPr>
            <a:r>
              <a:rPr sz="2400">
                <a:solidFill>
                  <a:srgbClr val="262626"/>
                </a:solidFill>
                <a:latin typeface="Century Gothic "/>
                <a:cs typeface="VNDIIQ+Century Gothic"/>
              </a:rPr>
              <a:t>InterQual</a:t>
            </a:r>
            <a:endParaRPr lang="en-US" sz="2400">
              <a:solidFill>
                <a:srgbClr val="262626"/>
              </a:solidFill>
              <a:latin typeface="Century Gothic "/>
              <a:cs typeface="VNDIIQ+Century Gothic"/>
            </a:endParaRPr>
          </a:p>
          <a:p>
            <a:pPr marL="342900" marR="0" indent="-342900">
              <a:spcBef>
                <a:spcPts val="492"/>
              </a:spcBef>
              <a:spcAft>
                <a:spcPts val="0"/>
              </a:spcAft>
              <a:buFont typeface="Wingdings" panose="05000000000000000000" pitchFamily="2" charset="2"/>
              <a:buChar char="§"/>
            </a:pPr>
            <a:r>
              <a:rPr lang="en-US" sz="2400">
                <a:solidFill>
                  <a:srgbClr val="262626"/>
                </a:solidFill>
                <a:latin typeface="Century Gothic "/>
                <a:cs typeface="VNDIIQ+Century Gothic"/>
              </a:rPr>
              <a:t>Appeals &amp; Denials</a:t>
            </a:r>
          </a:p>
          <a:p>
            <a:pPr marL="342900" marR="0" indent="-342900">
              <a:spcBef>
                <a:spcPts val="492"/>
              </a:spcBef>
              <a:spcAft>
                <a:spcPts val="0"/>
              </a:spcAft>
              <a:buFont typeface="Wingdings" panose="05000000000000000000" pitchFamily="2" charset="2"/>
              <a:buChar char="§"/>
            </a:pPr>
            <a:r>
              <a:rPr lang="en-US" sz="2400">
                <a:solidFill>
                  <a:srgbClr val="262626"/>
                </a:solidFill>
                <a:latin typeface="Century Gothic "/>
                <a:cs typeface="VNDIIQ+Century Gothic"/>
              </a:rPr>
              <a:t>Helpful Links</a:t>
            </a:r>
          </a:p>
          <a:p>
            <a:pPr marL="342900" marR="0" indent="-342900">
              <a:spcBef>
                <a:spcPts val="492"/>
              </a:spcBef>
              <a:spcAft>
                <a:spcPts val="0"/>
              </a:spcAft>
              <a:buFont typeface="Wingdings" panose="05000000000000000000" pitchFamily="2" charset="2"/>
              <a:buChar char="§"/>
            </a:pPr>
            <a:r>
              <a:rPr lang="en-US" sz="2400">
                <a:solidFill>
                  <a:srgbClr val="262626"/>
                </a:solidFill>
                <a:latin typeface="Century Gothic "/>
                <a:cs typeface="VNDIIQ+Century Gothic"/>
              </a:rPr>
              <a:t>Care Management</a:t>
            </a:r>
          </a:p>
          <a:p>
            <a:pPr marL="342900" marR="0" indent="-342900">
              <a:spcBef>
                <a:spcPts val="0"/>
              </a:spcBef>
              <a:spcAft>
                <a:spcPts val="0"/>
              </a:spcAft>
              <a:buFont typeface="Wingdings" panose="05000000000000000000" pitchFamily="2" charset="2"/>
              <a:buChar char="§"/>
            </a:pPr>
            <a:r>
              <a:rPr lang="en-US" sz="2400">
                <a:solidFill>
                  <a:srgbClr val="262626"/>
                </a:solidFill>
                <a:latin typeface="Century Gothic "/>
                <a:cs typeface="VNDIIQ+Century Gothic"/>
              </a:rPr>
              <a:t>Questions</a:t>
            </a:r>
          </a:p>
        </p:txBody>
      </p:sp>
    </p:spTree>
    <p:extLst>
      <p:ext uri="{BB962C8B-B14F-4D97-AF65-F5344CB8AC3E}">
        <p14:creationId xmlns:p14="http://schemas.microsoft.com/office/powerpoint/2010/main" val="1530959154"/>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90561" y="1445772"/>
            <a:ext cx="3733800" cy="3833062"/>
          </a:xfrm>
        </p:spPr>
        <p:txBody>
          <a:bodyPr/>
          <a:lstStyle/>
          <a:p>
            <a:r>
              <a:rPr lang="en-US"/>
              <a:t>To submit documentation, click the           button on the Documentation Panel.  This will open a modal where you can drag and drop files or select Click here to open a windows directory and find the necessary files.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a:t>Documentation Panel cont.</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rotWithShape="1">
          <a:blip r:embed="rId2"/>
          <a:srcRect l="1508" t="1585" r="2177" b="1742"/>
          <a:stretch/>
        </p:blipFill>
        <p:spPr>
          <a:xfrm>
            <a:off x="5816339" y="1445772"/>
            <a:ext cx="3733800" cy="423859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3668049E-A429-4475-B140-77ECFE1C77BD}"/>
              </a:ext>
            </a:extLst>
          </p:cNvPr>
          <p:cNvPicPr>
            <a:picLocks noChangeAspect="1"/>
          </p:cNvPicPr>
          <p:nvPr/>
        </p:nvPicPr>
        <p:blipFill rotWithShape="1">
          <a:blip r:embed="rId3"/>
          <a:srcRect l="18624" t="20122" r="9368" b="22862"/>
          <a:stretch/>
        </p:blipFill>
        <p:spPr>
          <a:xfrm>
            <a:off x="4424361" y="1762812"/>
            <a:ext cx="602673" cy="275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386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688109" y="1355465"/>
            <a:ext cx="3733800" cy="4290262"/>
          </a:xfrm>
        </p:spPr>
        <p:txBody>
          <a:bodyPr/>
          <a:lstStyle/>
          <a:p>
            <a:r>
              <a:rPr lang="en-US"/>
              <a:t>Please note:  </a:t>
            </a:r>
          </a:p>
          <a:p>
            <a:pPr lvl="1"/>
            <a:r>
              <a:rPr lang="en-US"/>
              <a:t>Documents must be a .pdf or word document</a:t>
            </a:r>
          </a:p>
          <a:p>
            <a:pPr lvl="1"/>
            <a:r>
              <a:rPr lang="en-US"/>
              <a:t>The size is limited to 300MB per document.</a:t>
            </a:r>
          </a:p>
          <a:p>
            <a:pPr lvl="1"/>
            <a:endParaRPr lang="en-US"/>
          </a:p>
          <a:p>
            <a:pPr marL="0" indent="0">
              <a:buNone/>
            </a:pPr>
            <a:r>
              <a:rPr lang="en-US" sz="1800"/>
              <a:t>Complete the File upload fields  </a:t>
            </a:r>
          </a:p>
          <a:p>
            <a:r>
              <a:rPr lang="en-US" b="1"/>
              <a:t>Name</a:t>
            </a:r>
            <a:r>
              <a:rPr lang="en-US"/>
              <a:t>: </a:t>
            </a:r>
          </a:p>
          <a:p>
            <a:pPr lvl="1"/>
            <a:r>
              <a:rPr lang="en-US"/>
              <a:t>The </a:t>
            </a:r>
            <a:r>
              <a:rPr lang="en-US" b="1"/>
              <a:t>Name</a:t>
            </a:r>
            <a:r>
              <a:rPr lang="en-US"/>
              <a:t> box allow</a:t>
            </a:r>
            <a:r>
              <a:rPr lang="en-US">
                <a:solidFill>
                  <a:schemeClr val="tx1"/>
                </a:solidFill>
              </a:rPr>
              <a:t>s</a:t>
            </a:r>
            <a:r>
              <a:rPr lang="en-US"/>
              <a:t> you to name the file to what makes sense</a:t>
            </a:r>
            <a:r>
              <a:rPr lang="en-US">
                <a:solidFill>
                  <a:schemeClr val="tx1"/>
                </a:solidFill>
              </a:rPr>
              <a:t>,</a:t>
            </a:r>
            <a:r>
              <a:rPr lang="en-US"/>
              <a:t> if needed</a:t>
            </a:r>
          </a:p>
          <a:p>
            <a:pPr lvl="1"/>
            <a:r>
              <a:rPr lang="en-US"/>
              <a:t>The file name cannot have any spaces or special characters.</a:t>
            </a:r>
          </a:p>
          <a:p>
            <a:pPr marL="457200" lvl="1" indent="0">
              <a:buNone/>
            </a:pPr>
            <a:r>
              <a:rPr lang="en-US"/>
              <a:t>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a:t>Documentation Panel cont.</a:t>
            </a:r>
          </a:p>
        </p:txBody>
      </p:sp>
      <p:pic>
        <p:nvPicPr>
          <p:cNvPr id="2" name="Picture 1">
            <a:extLst>
              <a:ext uri="{FF2B5EF4-FFF2-40B4-BE49-F238E27FC236}">
                <a16:creationId xmlns:a16="http://schemas.microsoft.com/office/drawing/2014/main" id="{AFB38F07-8ECD-48CC-858F-53C360AE8E29}"/>
              </a:ext>
            </a:extLst>
          </p:cNvPr>
          <p:cNvPicPr>
            <a:picLocks noChangeAspect="1"/>
          </p:cNvPicPr>
          <p:nvPr/>
        </p:nvPicPr>
        <p:blipFill rotWithShape="1">
          <a:blip r:embed="rId2"/>
          <a:srcRect l="1819" t="1766" r="1867" b="2148"/>
          <a:stretch/>
        </p:blipFill>
        <p:spPr>
          <a:xfrm>
            <a:off x="5656082" y="1432874"/>
            <a:ext cx="3733801" cy="4212854"/>
          </a:xfrm>
          <a:prstGeom prst="rect">
            <a:avLst/>
          </a:prstGeom>
          <a:ln>
            <a:noFill/>
          </a:ln>
          <a:effectLst>
            <a:outerShdw blurRad="190500" algn="tl" rotWithShape="0">
              <a:srgbClr val="000000">
                <a:alpha val="70000"/>
              </a:srgbClr>
            </a:outerShdw>
          </a:effectLst>
        </p:spPr>
      </p:pic>
      <p:sp>
        <p:nvSpPr>
          <p:cNvPr id="5" name="Star: 5 Points 4">
            <a:extLst>
              <a:ext uri="{FF2B5EF4-FFF2-40B4-BE49-F238E27FC236}">
                <a16:creationId xmlns:a16="http://schemas.microsoft.com/office/drawing/2014/main" id="{16C4DDE1-2CC2-4A7B-A327-5228D775C94D}"/>
              </a:ext>
            </a:extLst>
          </p:cNvPr>
          <p:cNvSpPr/>
          <p:nvPr/>
        </p:nvSpPr>
        <p:spPr>
          <a:xfrm>
            <a:off x="5274485" y="4251488"/>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1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91CDB-BDFB-4CAA-BF70-881AC22EB938}"/>
              </a:ext>
            </a:extLst>
          </p:cNvPr>
          <p:cNvSpPr>
            <a:spLocks noGrp="1"/>
          </p:cNvSpPr>
          <p:nvPr>
            <p:ph idx="1"/>
          </p:nvPr>
        </p:nvSpPr>
        <p:spPr>
          <a:xfrm>
            <a:off x="762000" y="1219200"/>
            <a:ext cx="4475018" cy="4724400"/>
          </a:xfrm>
        </p:spPr>
        <p:txBody>
          <a:bodyPr/>
          <a:lstStyle/>
          <a:p>
            <a:r>
              <a:rPr lang="en-US" b="1"/>
              <a:t>Category</a:t>
            </a:r>
            <a:r>
              <a:rPr lang="en-US"/>
              <a:t>:</a:t>
            </a:r>
          </a:p>
          <a:p>
            <a:pPr lvl="1"/>
            <a:r>
              <a:rPr lang="en-US"/>
              <a:t>select from the drop down the type of document that you are attaching.  </a:t>
            </a:r>
          </a:p>
          <a:p>
            <a:r>
              <a:rPr lang="en-US" b="1"/>
              <a:t>Topic</a:t>
            </a:r>
            <a:r>
              <a:rPr lang="en-US"/>
              <a:t>: </a:t>
            </a:r>
          </a:p>
          <a:p>
            <a:pPr lvl="1"/>
            <a:r>
              <a:rPr lang="en-US"/>
              <a:t>Select from the drop-down type of document being attached.</a:t>
            </a:r>
          </a:p>
          <a:p>
            <a:r>
              <a:rPr lang="en-US"/>
              <a:t>Click Upload to attach the information to the review. </a:t>
            </a:r>
          </a:p>
          <a:p>
            <a:r>
              <a:rPr lang="en-US" b="1">
                <a:solidFill>
                  <a:schemeClr val="tx1"/>
                </a:solidFill>
              </a:rPr>
              <a:t>NOTE: </a:t>
            </a:r>
            <a:r>
              <a:rPr lang="en-US"/>
              <a:t>This can be repeated as many times as necessary to get all relevant documentation added.  </a:t>
            </a:r>
          </a:p>
        </p:txBody>
      </p:sp>
      <p:sp>
        <p:nvSpPr>
          <p:cNvPr id="4" name="Text Placeholder 3">
            <a:extLst>
              <a:ext uri="{FF2B5EF4-FFF2-40B4-BE49-F238E27FC236}">
                <a16:creationId xmlns:a16="http://schemas.microsoft.com/office/drawing/2014/main" id="{17F88A24-7CE4-464F-B0E1-F41C56A3608B}"/>
              </a:ext>
            </a:extLst>
          </p:cNvPr>
          <p:cNvSpPr>
            <a:spLocks noGrp="1"/>
          </p:cNvSpPr>
          <p:nvPr>
            <p:ph type="body" sz="quarter" idx="10"/>
          </p:nvPr>
        </p:nvSpPr>
        <p:spPr/>
        <p:txBody>
          <a:bodyPr/>
          <a:lstStyle/>
          <a:p>
            <a:r>
              <a:rPr lang="en-US"/>
              <a:t>Documentation Panel cont.</a:t>
            </a:r>
          </a:p>
        </p:txBody>
      </p:sp>
      <p:pic>
        <p:nvPicPr>
          <p:cNvPr id="2" name="Picture 1">
            <a:extLst>
              <a:ext uri="{FF2B5EF4-FFF2-40B4-BE49-F238E27FC236}">
                <a16:creationId xmlns:a16="http://schemas.microsoft.com/office/drawing/2014/main" id="{D23EEF04-7857-4343-8E1A-14AEBDA2FB9E}"/>
              </a:ext>
            </a:extLst>
          </p:cNvPr>
          <p:cNvPicPr>
            <a:picLocks noChangeAspect="1"/>
          </p:cNvPicPr>
          <p:nvPr/>
        </p:nvPicPr>
        <p:blipFill rotWithShape="1">
          <a:blip r:embed="rId3"/>
          <a:srcRect l="1885" t="952" r="1814" b="1755"/>
          <a:stretch/>
        </p:blipFill>
        <p:spPr>
          <a:xfrm>
            <a:off x="6339715" y="1376312"/>
            <a:ext cx="3483015" cy="4374039"/>
          </a:xfrm>
          <a:prstGeom prst="rect">
            <a:avLst/>
          </a:prstGeom>
          <a:ln>
            <a:noFill/>
          </a:ln>
          <a:effectLst>
            <a:outerShdw blurRad="190500" algn="tl" rotWithShape="0">
              <a:srgbClr val="000000">
                <a:alpha val="70000"/>
              </a:srgbClr>
            </a:outerShdw>
          </a:effectLst>
        </p:spPr>
      </p:pic>
      <p:sp>
        <p:nvSpPr>
          <p:cNvPr id="5" name="Star: 5 Points 4">
            <a:extLst>
              <a:ext uri="{FF2B5EF4-FFF2-40B4-BE49-F238E27FC236}">
                <a16:creationId xmlns:a16="http://schemas.microsoft.com/office/drawing/2014/main" id="{6B3E6F1F-05C4-4DAF-87C7-8987C5D014E5}"/>
              </a:ext>
            </a:extLst>
          </p:cNvPr>
          <p:cNvSpPr/>
          <p:nvPr/>
        </p:nvSpPr>
        <p:spPr>
          <a:xfrm>
            <a:off x="6028630" y="4392891"/>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686F97BE-1611-4B60-A7B2-1CC4B0E4C0BE}"/>
              </a:ext>
            </a:extLst>
          </p:cNvPr>
          <p:cNvSpPr/>
          <p:nvPr/>
        </p:nvSpPr>
        <p:spPr>
          <a:xfrm>
            <a:off x="6028630" y="4846556"/>
            <a:ext cx="311085" cy="339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DE9CE9-FFAD-6703-AD27-F084ADC1F79A}"/>
              </a:ext>
            </a:extLst>
          </p:cNvPr>
          <p:cNvSpPr>
            <a:spLocks noGrp="1"/>
          </p:cNvSpPr>
          <p:nvPr>
            <p:ph idx="1"/>
          </p:nvPr>
        </p:nvSpPr>
        <p:spPr>
          <a:xfrm>
            <a:off x="609600" y="1447801"/>
            <a:ext cx="10972800" cy="4343401"/>
          </a:xfrm>
        </p:spPr>
        <p:txBody>
          <a:bodyPr>
            <a:normAutofit/>
          </a:bodyPr>
          <a:lstStyle/>
          <a:p>
            <a:r>
              <a:rPr lang="en-US"/>
              <a:t>Psychological Diagnosis</a:t>
            </a:r>
          </a:p>
          <a:p>
            <a:r>
              <a:rPr lang="en-US"/>
              <a:t>Psychological/Psychiatric Evaluation (within 30 days of admission)</a:t>
            </a:r>
          </a:p>
          <a:p>
            <a:r>
              <a:rPr lang="en-US"/>
              <a:t>IQ test results (within 30 days of admission)</a:t>
            </a:r>
          </a:p>
          <a:p>
            <a:r>
              <a:rPr lang="en-US"/>
              <a:t>Statement of the need for residential treatment that is essential for safety, stabilization, and comprehensive treatment that cannot be adequately provided through outpatient or lower-level interventions</a:t>
            </a:r>
          </a:p>
          <a:p>
            <a:r>
              <a:rPr lang="en-US"/>
              <a:t>Residential treatment is recommended by a Psych physician.</a:t>
            </a:r>
          </a:p>
          <a:p>
            <a:r>
              <a:rPr lang="en-US"/>
              <a:t>Discharge Plan</a:t>
            </a:r>
          </a:p>
          <a:p>
            <a:r>
              <a:rPr lang="en-US"/>
              <a:t>Treatment Plan w/Goals</a:t>
            </a:r>
          </a:p>
          <a:p>
            <a:r>
              <a:rPr lang="en-US"/>
              <a:t>All documentation must include 2 patient identifiers </a:t>
            </a:r>
          </a:p>
          <a:p>
            <a:r>
              <a:rPr lang="en-US"/>
              <a:t>For example – patient name and Medicaid number or patient name and date of birth (DOB).</a:t>
            </a:r>
          </a:p>
          <a:p>
            <a:endParaRPr lang="en-US"/>
          </a:p>
        </p:txBody>
      </p:sp>
      <p:sp>
        <p:nvSpPr>
          <p:cNvPr id="3" name="Text Placeholder 2">
            <a:extLst>
              <a:ext uri="{FF2B5EF4-FFF2-40B4-BE49-F238E27FC236}">
                <a16:creationId xmlns:a16="http://schemas.microsoft.com/office/drawing/2014/main" id="{4903F5F6-8B38-B1BC-43A6-5B7FFB57FB5F}"/>
              </a:ext>
            </a:extLst>
          </p:cNvPr>
          <p:cNvSpPr>
            <a:spLocks noGrp="1"/>
          </p:cNvSpPr>
          <p:nvPr>
            <p:ph type="body" sz="quarter" idx="10"/>
          </p:nvPr>
        </p:nvSpPr>
        <p:spPr>
          <a:xfrm>
            <a:off x="609600" y="533400"/>
            <a:ext cx="8636000" cy="685800"/>
          </a:xfrm>
        </p:spPr>
        <p:txBody>
          <a:bodyPr>
            <a:normAutofit/>
          </a:bodyPr>
          <a:lstStyle/>
          <a:p>
            <a:r>
              <a:rPr lang="en-US"/>
              <a:t>Required Documentation</a:t>
            </a:r>
          </a:p>
        </p:txBody>
      </p:sp>
    </p:spTree>
    <p:extLst>
      <p:ext uri="{BB962C8B-B14F-4D97-AF65-F5344CB8AC3E}">
        <p14:creationId xmlns:p14="http://schemas.microsoft.com/office/powerpoint/2010/main" val="106882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8EB5-AE48-4941-8B59-3BC133BB3A0F}"/>
              </a:ext>
            </a:extLst>
          </p:cNvPr>
          <p:cNvSpPr>
            <a:spLocks noGrp="1"/>
          </p:cNvSpPr>
          <p:nvPr>
            <p:ph idx="1"/>
          </p:nvPr>
        </p:nvSpPr>
        <p:spPr>
          <a:xfrm>
            <a:off x="733425" y="1428751"/>
            <a:ext cx="8229600" cy="990600"/>
          </a:xfrm>
        </p:spPr>
        <p:txBody>
          <a:bodyPr/>
          <a:lstStyle/>
          <a:p>
            <a:r>
              <a:rPr lang="en-US" dirty="0"/>
              <a:t>This information should be completed for </a:t>
            </a:r>
            <a:r>
              <a:rPr lang="en-US"/>
              <a:t>each beneficiary</a:t>
            </a:r>
            <a:endParaRPr lang="en-US" dirty="0"/>
          </a:p>
        </p:txBody>
      </p:sp>
      <p:sp>
        <p:nvSpPr>
          <p:cNvPr id="4" name="Text Placeholder 3">
            <a:extLst>
              <a:ext uri="{FF2B5EF4-FFF2-40B4-BE49-F238E27FC236}">
                <a16:creationId xmlns:a16="http://schemas.microsoft.com/office/drawing/2014/main" id="{9BE5B4DF-A683-4145-A0A5-B4F3DA1960CA}"/>
              </a:ext>
            </a:extLst>
          </p:cNvPr>
          <p:cNvSpPr>
            <a:spLocks noGrp="1"/>
          </p:cNvSpPr>
          <p:nvPr>
            <p:ph type="body" sz="quarter" idx="10"/>
          </p:nvPr>
        </p:nvSpPr>
        <p:spPr/>
        <p:txBody>
          <a:bodyPr/>
          <a:lstStyle/>
          <a:p>
            <a:r>
              <a:rPr lang="en-US" dirty="0"/>
              <a:t>Assessments</a:t>
            </a:r>
          </a:p>
        </p:txBody>
      </p:sp>
      <p:sp>
        <p:nvSpPr>
          <p:cNvPr id="6" name="Arrow: Up 5">
            <a:extLst>
              <a:ext uri="{FF2B5EF4-FFF2-40B4-BE49-F238E27FC236}">
                <a16:creationId xmlns:a16="http://schemas.microsoft.com/office/drawing/2014/main" id="{54694DDC-D8C3-453B-A638-D95F315917F3}"/>
              </a:ext>
            </a:extLst>
          </p:cNvPr>
          <p:cNvSpPr/>
          <p:nvPr/>
        </p:nvSpPr>
        <p:spPr>
          <a:xfrm>
            <a:off x="11076069" y="4770303"/>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3B53C9-895D-60FB-4990-CB6A4F8923B2}"/>
              </a:ext>
            </a:extLst>
          </p:cNvPr>
          <p:cNvPicPr>
            <a:picLocks noChangeAspect="1"/>
          </p:cNvPicPr>
          <p:nvPr/>
        </p:nvPicPr>
        <p:blipFill>
          <a:blip r:embed="rId2"/>
          <a:stretch>
            <a:fillRect/>
          </a:stretch>
        </p:blipFill>
        <p:spPr>
          <a:xfrm>
            <a:off x="187021" y="2350801"/>
            <a:ext cx="11817957" cy="2952902"/>
          </a:xfrm>
          <a:prstGeom prst="rect">
            <a:avLst/>
          </a:prstGeom>
        </p:spPr>
      </p:pic>
    </p:spTree>
    <p:extLst>
      <p:ext uri="{BB962C8B-B14F-4D97-AF65-F5344CB8AC3E}">
        <p14:creationId xmlns:p14="http://schemas.microsoft.com/office/powerpoint/2010/main" val="312225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9CC2-173F-1FC9-89E1-F0066C923C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9E159-1552-6DD3-76BC-58E9CF2EFFD8}"/>
              </a:ext>
            </a:extLst>
          </p:cNvPr>
          <p:cNvSpPr>
            <a:spLocks noGrp="1"/>
          </p:cNvSpPr>
          <p:nvPr>
            <p:ph idx="1"/>
          </p:nvPr>
        </p:nvSpPr>
        <p:spPr>
          <a:xfrm>
            <a:off x="733425" y="1428751"/>
            <a:ext cx="8229600" cy="990600"/>
          </a:xfrm>
        </p:spPr>
        <p:txBody>
          <a:bodyPr/>
          <a:lstStyle/>
          <a:p>
            <a:r>
              <a:rPr lang="en-US"/>
              <a:t>Once all the panels have been filled out, click Continue in the bottom right of the page to complete the review.</a:t>
            </a:r>
          </a:p>
        </p:txBody>
      </p:sp>
      <p:sp>
        <p:nvSpPr>
          <p:cNvPr id="4" name="Text Placeholder 3">
            <a:extLst>
              <a:ext uri="{FF2B5EF4-FFF2-40B4-BE49-F238E27FC236}">
                <a16:creationId xmlns:a16="http://schemas.microsoft.com/office/drawing/2014/main" id="{644A7A92-CE83-EC0D-FD42-F29680C2000F}"/>
              </a:ext>
            </a:extLst>
          </p:cNvPr>
          <p:cNvSpPr>
            <a:spLocks noGrp="1"/>
          </p:cNvSpPr>
          <p:nvPr>
            <p:ph type="body" sz="quarter" idx="10"/>
          </p:nvPr>
        </p:nvSpPr>
        <p:spPr/>
        <p:txBody>
          <a:bodyPr/>
          <a:lstStyle/>
          <a:p>
            <a:r>
              <a:rPr lang="en-US"/>
              <a:t>Completing your Review</a:t>
            </a:r>
          </a:p>
        </p:txBody>
      </p:sp>
      <p:sp>
        <p:nvSpPr>
          <p:cNvPr id="6" name="Arrow: Up 5">
            <a:extLst>
              <a:ext uri="{FF2B5EF4-FFF2-40B4-BE49-F238E27FC236}">
                <a16:creationId xmlns:a16="http://schemas.microsoft.com/office/drawing/2014/main" id="{72D6D5DB-E12C-354C-64DA-FB1DC2F63D81}"/>
              </a:ext>
            </a:extLst>
          </p:cNvPr>
          <p:cNvSpPr/>
          <p:nvPr/>
        </p:nvSpPr>
        <p:spPr>
          <a:xfrm>
            <a:off x="11076069" y="4770303"/>
            <a:ext cx="304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F26833-8AEE-1B7C-02C8-3663BCAD60E8}"/>
              </a:ext>
            </a:extLst>
          </p:cNvPr>
          <p:cNvPicPr>
            <a:picLocks noChangeAspect="1"/>
          </p:cNvPicPr>
          <p:nvPr/>
        </p:nvPicPr>
        <p:blipFill>
          <a:blip r:embed="rId2"/>
          <a:stretch>
            <a:fillRect/>
          </a:stretch>
        </p:blipFill>
        <p:spPr>
          <a:xfrm>
            <a:off x="421864" y="2562226"/>
            <a:ext cx="11179586" cy="1906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793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1BAF1-2644-7715-8C59-2DD140994256}"/>
              </a:ext>
            </a:extLst>
          </p:cNvPr>
          <p:cNvSpPr>
            <a:spLocks noGrp="1"/>
          </p:cNvSpPr>
          <p:nvPr>
            <p:ph idx="1"/>
          </p:nvPr>
        </p:nvSpPr>
        <p:spPr/>
        <p:txBody>
          <a:bodyPr/>
          <a:lstStyle/>
          <a:p>
            <a:r>
              <a:rPr lang="en-US" b="1"/>
              <a:t>The criteria being used is </a:t>
            </a:r>
            <a:r>
              <a:rPr lang="en-US" b="1" u="sng"/>
              <a:t>NOT</a:t>
            </a:r>
            <a:r>
              <a:rPr lang="en-US" b="1"/>
              <a:t> changing at this time.</a:t>
            </a:r>
          </a:p>
          <a:p>
            <a:endParaRPr lang="en-US" b="1"/>
          </a:p>
          <a:p>
            <a:r>
              <a:rPr lang="en-US"/>
              <a:t>Telligen will be using InterQual criteria for the Mental Health reviews.</a:t>
            </a:r>
          </a:p>
          <a:p>
            <a:pPr marL="0" indent="0">
              <a:buNone/>
            </a:pPr>
            <a:endParaRPr lang="en-US"/>
          </a:p>
          <a:p>
            <a:r>
              <a:rPr lang="en-US"/>
              <a:t>You will need to document against that criteria as part of your submission process.</a:t>
            </a:r>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3C30547F-3891-E5CE-E773-D1CB194C41DD}"/>
              </a:ext>
            </a:extLst>
          </p:cNvPr>
          <p:cNvSpPr>
            <a:spLocks noGrp="1"/>
          </p:cNvSpPr>
          <p:nvPr>
            <p:ph type="body" sz="quarter" idx="10"/>
          </p:nvPr>
        </p:nvSpPr>
        <p:spPr/>
        <p:txBody>
          <a:bodyPr/>
          <a:lstStyle/>
          <a:p>
            <a:r>
              <a:rPr lang="en-US"/>
              <a:t>Criteria</a:t>
            </a:r>
          </a:p>
        </p:txBody>
      </p:sp>
    </p:spTree>
    <p:extLst>
      <p:ext uri="{BB962C8B-B14F-4D97-AF65-F5344CB8AC3E}">
        <p14:creationId xmlns:p14="http://schemas.microsoft.com/office/powerpoint/2010/main" val="283407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6F586-4771-4BC2-BE28-F965C983BADC}"/>
              </a:ext>
            </a:extLst>
          </p:cNvPr>
          <p:cNvSpPr>
            <a:spLocks noGrp="1"/>
          </p:cNvSpPr>
          <p:nvPr>
            <p:ph idx="1"/>
          </p:nvPr>
        </p:nvSpPr>
        <p:spPr>
          <a:xfrm>
            <a:off x="812800" y="1400175"/>
            <a:ext cx="8229600" cy="1676400"/>
          </a:xfrm>
        </p:spPr>
        <p:txBody>
          <a:bodyPr/>
          <a:lstStyle/>
          <a:p>
            <a:r>
              <a:rPr lang="en-US"/>
              <a:t>If there are clinical guidelines that apply, you will see the procedure or diagnosis with a Guideline Title line and the user will select the InterQual Action button to document which criteria are present.</a:t>
            </a:r>
          </a:p>
          <a:p>
            <a:r>
              <a:rPr lang="en-US"/>
              <a:t>Select all that are relevant and choose save once all information has been entered.</a:t>
            </a:r>
          </a:p>
          <a:p>
            <a:pPr marL="0" indent="0">
              <a:buNone/>
            </a:pPr>
            <a:endParaRPr lang="en-US"/>
          </a:p>
        </p:txBody>
      </p:sp>
      <p:sp>
        <p:nvSpPr>
          <p:cNvPr id="3" name="Text Placeholder 2">
            <a:extLst>
              <a:ext uri="{FF2B5EF4-FFF2-40B4-BE49-F238E27FC236}">
                <a16:creationId xmlns:a16="http://schemas.microsoft.com/office/drawing/2014/main" id="{0DA90AC1-2432-4240-B824-76BFB19237CB}"/>
              </a:ext>
            </a:extLst>
          </p:cNvPr>
          <p:cNvSpPr>
            <a:spLocks noGrp="1"/>
          </p:cNvSpPr>
          <p:nvPr>
            <p:ph type="body" sz="quarter" idx="10"/>
          </p:nvPr>
        </p:nvSpPr>
        <p:spPr/>
        <p:txBody>
          <a:bodyPr/>
          <a:lstStyle/>
          <a:p>
            <a:r>
              <a:rPr lang="en-US"/>
              <a:t>InterQual Process </a:t>
            </a:r>
          </a:p>
        </p:txBody>
      </p:sp>
      <p:pic>
        <p:nvPicPr>
          <p:cNvPr id="7" name="Picture 6">
            <a:extLst>
              <a:ext uri="{FF2B5EF4-FFF2-40B4-BE49-F238E27FC236}">
                <a16:creationId xmlns:a16="http://schemas.microsoft.com/office/drawing/2014/main" id="{A230FCE0-3464-840B-936E-9D44F66D0CFC}"/>
              </a:ext>
            </a:extLst>
          </p:cNvPr>
          <p:cNvPicPr>
            <a:picLocks noChangeAspect="1"/>
          </p:cNvPicPr>
          <p:nvPr/>
        </p:nvPicPr>
        <p:blipFill>
          <a:blip r:embed="rId2"/>
          <a:stretch>
            <a:fillRect/>
          </a:stretch>
        </p:blipFill>
        <p:spPr>
          <a:xfrm>
            <a:off x="904568" y="3429000"/>
            <a:ext cx="10441858" cy="1241323"/>
          </a:xfrm>
          <a:prstGeom prst="rect">
            <a:avLst/>
          </a:prstGeom>
        </p:spPr>
      </p:pic>
      <p:sp>
        <p:nvSpPr>
          <p:cNvPr id="8" name="Oval 7">
            <a:extLst>
              <a:ext uri="{FF2B5EF4-FFF2-40B4-BE49-F238E27FC236}">
                <a16:creationId xmlns:a16="http://schemas.microsoft.com/office/drawing/2014/main" id="{9C63EEC7-FBA9-4CED-A3F4-B7BE6A23EEF8}"/>
              </a:ext>
            </a:extLst>
          </p:cNvPr>
          <p:cNvSpPr/>
          <p:nvPr/>
        </p:nvSpPr>
        <p:spPr>
          <a:xfrm>
            <a:off x="9783097" y="3429000"/>
            <a:ext cx="1858297" cy="95618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70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204138-5DF6-4222-B496-C9B1D6845FF1}"/>
              </a:ext>
            </a:extLst>
          </p:cNvPr>
          <p:cNvSpPr>
            <a:spLocks noGrp="1"/>
          </p:cNvSpPr>
          <p:nvPr>
            <p:ph type="body" sz="quarter" idx="10"/>
          </p:nvPr>
        </p:nvSpPr>
        <p:spPr/>
        <p:txBody>
          <a:bodyPr/>
          <a:lstStyle/>
          <a:p>
            <a:r>
              <a:rPr lang="en-US"/>
              <a:t>InterQual Process </a:t>
            </a:r>
          </a:p>
        </p:txBody>
      </p:sp>
      <p:sp>
        <p:nvSpPr>
          <p:cNvPr id="6" name="Arrow: Left 5">
            <a:extLst>
              <a:ext uri="{FF2B5EF4-FFF2-40B4-BE49-F238E27FC236}">
                <a16:creationId xmlns:a16="http://schemas.microsoft.com/office/drawing/2014/main" id="{6B6FE1FB-5BA3-439A-BD90-F2F49C3D06F7}"/>
              </a:ext>
            </a:extLst>
          </p:cNvPr>
          <p:cNvSpPr/>
          <p:nvPr/>
        </p:nvSpPr>
        <p:spPr>
          <a:xfrm>
            <a:off x="8193727" y="3975208"/>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59C6F9-AD4D-460C-A2F4-9CAA92A5C0E8}"/>
              </a:ext>
            </a:extLst>
          </p:cNvPr>
          <p:cNvSpPr txBox="1"/>
          <p:nvPr/>
        </p:nvSpPr>
        <p:spPr>
          <a:xfrm>
            <a:off x="569546" y="1212209"/>
            <a:ext cx="10674285" cy="1200329"/>
          </a:xfrm>
          <a:prstGeom prst="rect">
            <a:avLst/>
          </a:prstGeom>
          <a:noFill/>
        </p:spPr>
        <p:txBody>
          <a:bodyPr wrap="square" rtlCol="0">
            <a:spAutoFit/>
          </a:bodyPr>
          <a:lstStyle/>
          <a:p>
            <a:pPr marL="285750" indent="-285750">
              <a:buFont typeface="Arial" panose="020B0604020202020204" pitchFamily="34" charset="0"/>
              <a:buChar char="•"/>
            </a:pPr>
            <a:r>
              <a:rPr lang="en-US"/>
              <a:t>InterQual is integrated into Qualitrac to </a:t>
            </a:r>
            <a:r>
              <a:rPr lang="en-US" b="0" i="0">
                <a:solidFill>
                  <a:srgbClr val="111111"/>
                </a:solidFill>
                <a:effectLst/>
              </a:rPr>
              <a:t>provide</a:t>
            </a:r>
            <a:r>
              <a:rPr lang="en-US" b="1" i="0">
                <a:solidFill>
                  <a:srgbClr val="111111"/>
                </a:solidFill>
                <a:effectLst/>
              </a:rPr>
              <a:t> </a:t>
            </a:r>
            <a:r>
              <a:rPr lang="en-US" i="0">
                <a:solidFill>
                  <a:srgbClr val="111111"/>
                </a:solidFill>
                <a:effectLst/>
              </a:rPr>
              <a:t>transparency into the clinical guidelines and criteria we use to review your authorization requests</a:t>
            </a:r>
            <a:r>
              <a:rPr lang="en-US">
                <a:highlight>
                  <a:srgbClr val="FFFF00"/>
                </a:highlight>
              </a:rPr>
              <a:t> </a:t>
            </a:r>
          </a:p>
          <a:p>
            <a:pPr marL="285750" indent="-285750">
              <a:buFont typeface="Arial" panose="020B0604020202020204" pitchFamily="34" charset="0"/>
              <a:buChar char="•"/>
            </a:pPr>
            <a:r>
              <a:rPr lang="en-US"/>
              <a:t>The system automatically takes the end user through the InterQual process</a:t>
            </a:r>
          </a:p>
          <a:p>
            <a:endParaRPr lang="en-US">
              <a:highlight>
                <a:srgbClr val="FFFF00"/>
              </a:highlight>
            </a:endParaRPr>
          </a:p>
        </p:txBody>
      </p:sp>
      <p:pic>
        <p:nvPicPr>
          <p:cNvPr id="9" name="Content Placeholder 8">
            <a:extLst>
              <a:ext uri="{FF2B5EF4-FFF2-40B4-BE49-F238E27FC236}">
                <a16:creationId xmlns:a16="http://schemas.microsoft.com/office/drawing/2014/main" id="{F81DF80C-516D-DAC2-82D9-60BEBEEF4929}"/>
              </a:ext>
            </a:extLst>
          </p:cNvPr>
          <p:cNvPicPr>
            <a:picLocks noGrp="1" noChangeAspect="1"/>
          </p:cNvPicPr>
          <p:nvPr>
            <p:ph idx="1"/>
          </p:nvPr>
        </p:nvPicPr>
        <p:blipFill>
          <a:blip r:embed="rId2"/>
          <a:stretch>
            <a:fillRect/>
          </a:stretch>
        </p:blipFill>
        <p:spPr>
          <a:xfrm>
            <a:off x="609600" y="2217664"/>
            <a:ext cx="10972800" cy="3260871"/>
          </a:xfrm>
        </p:spPr>
      </p:pic>
    </p:spTree>
    <p:extLst>
      <p:ext uri="{BB962C8B-B14F-4D97-AF65-F5344CB8AC3E}">
        <p14:creationId xmlns:p14="http://schemas.microsoft.com/office/powerpoint/2010/main" val="3732544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42DA4-A6DF-47BD-B9BB-72E84790DAA8}"/>
              </a:ext>
            </a:extLst>
          </p:cNvPr>
          <p:cNvSpPr>
            <a:spLocks noGrp="1"/>
          </p:cNvSpPr>
          <p:nvPr>
            <p:ph idx="1"/>
          </p:nvPr>
        </p:nvSpPr>
        <p:spPr>
          <a:xfrm>
            <a:off x="609600" y="1400176"/>
            <a:ext cx="8229600" cy="1143000"/>
          </a:xfrm>
        </p:spPr>
        <p:txBody>
          <a:bodyPr/>
          <a:lstStyle/>
          <a:p>
            <a:r>
              <a:rPr lang="en-US"/>
              <a:t>Select the guideline.</a:t>
            </a:r>
          </a:p>
          <a:p>
            <a:r>
              <a:rPr lang="en-US"/>
              <a:t>Click all criteria that apply.</a:t>
            </a:r>
          </a:p>
        </p:txBody>
      </p:sp>
      <p:sp>
        <p:nvSpPr>
          <p:cNvPr id="4" name="Text Placeholder 3">
            <a:extLst>
              <a:ext uri="{FF2B5EF4-FFF2-40B4-BE49-F238E27FC236}">
                <a16:creationId xmlns:a16="http://schemas.microsoft.com/office/drawing/2014/main" id="{270E6057-910B-4339-B54A-0C81984660E7}"/>
              </a:ext>
            </a:extLst>
          </p:cNvPr>
          <p:cNvSpPr>
            <a:spLocks noGrp="1"/>
          </p:cNvSpPr>
          <p:nvPr>
            <p:ph type="body" sz="quarter" idx="10"/>
          </p:nvPr>
        </p:nvSpPr>
        <p:spPr/>
        <p:txBody>
          <a:bodyPr/>
          <a:lstStyle/>
          <a:p>
            <a:r>
              <a:rPr lang="en-US"/>
              <a:t>InterQual Process cont.</a:t>
            </a:r>
          </a:p>
        </p:txBody>
      </p:sp>
      <p:pic>
        <p:nvPicPr>
          <p:cNvPr id="7" name="Picture 6">
            <a:extLst>
              <a:ext uri="{FF2B5EF4-FFF2-40B4-BE49-F238E27FC236}">
                <a16:creationId xmlns:a16="http://schemas.microsoft.com/office/drawing/2014/main" id="{F7802435-9295-8C32-FD56-6A6FFD1B2CDB}"/>
              </a:ext>
            </a:extLst>
          </p:cNvPr>
          <p:cNvPicPr>
            <a:picLocks noChangeAspect="1"/>
          </p:cNvPicPr>
          <p:nvPr/>
        </p:nvPicPr>
        <p:blipFill>
          <a:blip r:embed="rId2"/>
          <a:stretch>
            <a:fillRect/>
          </a:stretch>
        </p:blipFill>
        <p:spPr>
          <a:xfrm>
            <a:off x="1759844" y="2133600"/>
            <a:ext cx="8672312" cy="3623511"/>
          </a:xfrm>
          <a:prstGeom prst="rect">
            <a:avLst/>
          </a:prstGeom>
        </p:spPr>
      </p:pic>
    </p:spTree>
    <p:extLst>
      <p:ext uri="{BB962C8B-B14F-4D97-AF65-F5344CB8AC3E}">
        <p14:creationId xmlns:p14="http://schemas.microsoft.com/office/powerpoint/2010/main" val="291158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78323"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701040" y="576052"/>
            <a:ext cx="4806625" cy="405239"/>
          </a:xfrm>
          <a:prstGeom prst="rect">
            <a:avLst/>
          </a:prstGeom>
        </p:spPr>
        <p:txBody>
          <a:bodyPr vert="horz" wrap="square" lIns="0" tIns="0" rIns="0" bIns="0" rtlCol="0">
            <a:spAutoFit/>
          </a:bodyPr>
          <a:lstStyle/>
          <a:p>
            <a:pPr marL="0" marR="0">
              <a:lnSpc>
                <a:spcPts val="3389"/>
              </a:lnSpc>
              <a:spcBef>
                <a:spcPts val="0"/>
              </a:spcBef>
              <a:spcAft>
                <a:spcPts val="0"/>
              </a:spcAft>
            </a:pPr>
            <a:r>
              <a:rPr sz="2800" b="1">
                <a:solidFill>
                  <a:srgbClr val="009DDC"/>
                </a:solidFill>
                <a:latin typeface="Century Gothic Bold" panose="020B0702020202020204" pitchFamily="34" charset="0"/>
                <a:cs typeface="GLGAHP+Century Gothic Bold"/>
              </a:rPr>
              <a:t>Purpose</a:t>
            </a:r>
            <a:r>
              <a:rPr sz="2800" b="1">
                <a:solidFill>
                  <a:srgbClr val="009DDC"/>
                </a:solidFill>
                <a:latin typeface="GLGAHP+Century Gothic Bold"/>
                <a:cs typeface="GLGAHP+Century Gothic Bold"/>
              </a:rPr>
              <a:t> of</a:t>
            </a:r>
            <a:r>
              <a:rPr sz="2800" b="1" spc="10">
                <a:solidFill>
                  <a:srgbClr val="009DDC"/>
                </a:solidFill>
                <a:latin typeface="GLGAHP+Century Gothic Bold"/>
                <a:cs typeface="GLGAHP+Century Gothic Bold"/>
              </a:rPr>
              <a:t> </a:t>
            </a:r>
            <a:r>
              <a:rPr sz="2800" b="1">
                <a:solidFill>
                  <a:srgbClr val="009DDC"/>
                </a:solidFill>
                <a:latin typeface="GLGAHP+Century Gothic Bold"/>
                <a:cs typeface="GLGAHP+Century Gothic Bold"/>
              </a:rPr>
              <a:t>the </a:t>
            </a:r>
            <a:r>
              <a:rPr sz="2800" b="1">
                <a:solidFill>
                  <a:srgbClr val="009DDC"/>
                </a:solidFill>
                <a:latin typeface="Century Gothic" panose="020B0502020202020204" pitchFamily="34" charset="0"/>
                <a:cs typeface="GLGAHP+Century Gothic Bold"/>
              </a:rPr>
              <a:t>Presentation</a:t>
            </a:r>
          </a:p>
        </p:txBody>
      </p:sp>
      <p:sp>
        <p:nvSpPr>
          <p:cNvPr id="10" name="Rectangle 3">
            <a:extLst>
              <a:ext uri="{FF2B5EF4-FFF2-40B4-BE49-F238E27FC236}">
                <a16:creationId xmlns:a16="http://schemas.microsoft.com/office/drawing/2014/main" id="{4E21625E-A1D4-F586-A649-FDDCB4989CCA}"/>
              </a:ext>
            </a:extLst>
          </p:cNvPr>
          <p:cNvSpPr>
            <a:spLocks noChangeArrowheads="1"/>
          </p:cNvSpPr>
          <p:nvPr/>
        </p:nvSpPr>
        <p:spPr bwMode="auto">
          <a:xfrm>
            <a:off x="701040" y="1501344"/>
            <a:ext cx="10903674" cy="41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000">
                <a:solidFill>
                  <a:srgbClr val="262626"/>
                </a:solidFill>
                <a:latin typeface="Century Gothic"/>
                <a:cs typeface="Times New Roman"/>
              </a:rPr>
              <a:t>The</a:t>
            </a:r>
            <a:r>
              <a:rPr lang="en-US" sz="2000">
                <a:solidFill>
                  <a:srgbClr val="262626"/>
                </a:solidFill>
                <a:latin typeface="Century Gothic"/>
                <a:cs typeface="VNDIIQ+Century Gothic"/>
              </a:rPr>
              <a:t> purpose</a:t>
            </a:r>
            <a:r>
              <a:rPr lang="en-US" sz="2000" spc="-28">
                <a:solidFill>
                  <a:srgbClr val="262626"/>
                </a:solidFill>
                <a:latin typeface="Century Gothic"/>
                <a:cs typeface="VNDIIQ+Century Gothic"/>
              </a:rPr>
              <a:t> </a:t>
            </a:r>
            <a:r>
              <a:rPr lang="en-US" sz="2000">
                <a:solidFill>
                  <a:srgbClr val="262626"/>
                </a:solidFill>
                <a:latin typeface="Century Gothic"/>
                <a:cs typeface="VNDIIQ+Century Gothic"/>
              </a:rPr>
              <a:t>of this</a:t>
            </a:r>
            <a:r>
              <a:rPr lang="en-US" sz="2000" spc="-30">
                <a:solidFill>
                  <a:srgbClr val="262626"/>
                </a:solidFill>
                <a:latin typeface="Century Gothic"/>
                <a:cs typeface="VNDIIQ+Century Gothic"/>
              </a:rPr>
              <a:t> </a:t>
            </a:r>
            <a:r>
              <a:rPr lang="en-US" sz="2000">
                <a:solidFill>
                  <a:srgbClr val="262626"/>
                </a:solidFill>
                <a:latin typeface="Century Gothic"/>
                <a:cs typeface="VNDIIQ+Century Gothic"/>
              </a:rPr>
              <a:t>presentation</a:t>
            </a:r>
            <a:r>
              <a:rPr lang="en-US" sz="2000" spc="-35">
                <a:solidFill>
                  <a:srgbClr val="262626"/>
                </a:solidFill>
                <a:latin typeface="Century Gothic"/>
                <a:cs typeface="VNDIIQ+Century Gothic"/>
              </a:rPr>
              <a:t> </a:t>
            </a:r>
            <a:r>
              <a:rPr lang="en-US" sz="2000">
                <a:solidFill>
                  <a:srgbClr val="262626"/>
                </a:solidFill>
                <a:latin typeface="Century Gothic"/>
                <a:cs typeface="VNDIIQ+Century Gothic"/>
              </a:rPr>
              <a:t>is to:</a:t>
            </a:r>
          </a:p>
          <a:p>
            <a:pPr eaLnBrk="0" fontAlgn="base" hangingPunct="0">
              <a:lnSpc>
                <a:spcPct val="150000"/>
              </a:lnSpc>
              <a:spcBef>
                <a:spcPct val="0"/>
              </a:spcBef>
              <a:spcAft>
                <a:spcPct val="0"/>
              </a:spcAft>
            </a:pPr>
            <a:endParaRPr lang="en-US" altLang="en-US" sz="2000" b="1">
              <a:latin typeface="Century Gothic"/>
            </a:endParaRPr>
          </a:p>
          <a:p>
            <a:pPr marL="342900" indent="-342900" eaLnBrk="0" fontAlgn="base" hangingPunct="0">
              <a:lnSpc>
                <a:spcPct val="150000"/>
              </a:lnSpc>
              <a:spcBef>
                <a:spcPct val="0"/>
              </a:spcBef>
              <a:spcAft>
                <a:spcPct val="0"/>
              </a:spcAft>
              <a:buFont typeface="Wingdings" panose="05000000000000000000" pitchFamily="2" charset="2"/>
              <a:buChar char="§"/>
            </a:pPr>
            <a:r>
              <a:rPr lang="en-US" altLang="en-US" sz="2000" b="1">
                <a:latin typeface="Century Gothic"/>
              </a:rPr>
              <a:t>Troubleshoot </a:t>
            </a:r>
            <a:r>
              <a:rPr lang="en-US" altLang="en-US" sz="2000">
                <a:latin typeface="Century Gothic"/>
              </a:rPr>
              <a:t>authorization </a:t>
            </a:r>
            <a:r>
              <a:rPr kumimoji="0" lang="en-US" altLang="en-US" sz="2000" i="0" u="none" strike="noStrike" cap="none" normalizeH="0" baseline="0">
                <a:ln>
                  <a:noFill/>
                </a:ln>
                <a:effectLst/>
                <a:latin typeface="Century Gothic"/>
              </a:rPr>
              <a:t>submission issues.</a:t>
            </a:r>
            <a:endParaRPr lang="en-US" altLang="en-US" sz="2000" i="0" u="none" strike="noStrike" cap="none" normalizeH="0" baseline="0">
              <a:ln>
                <a:noFill/>
              </a:ln>
              <a:effectLst/>
              <a:latin typeface="Century Gothic"/>
            </a:endParaRPr>
          </a:p>
          <a:p>
            <a:pPr marL="342900" indent="-342900" eaLnBrk="0" fontAlgn="base" hangingPunct="0">
              <a:lnSpc>
                <a:spcPct val="150000"/>
              </a:lnSpc>
              <a:spcBef>
                <a:spcPct val="0"/>
              </a:spcBef>
              <a:spcAft>
                <a:spcPct val="0"/>
              </a:spcAft>
              <a:buFont typeface="Wingdings" panose="05000000000000000000" pitchFamily="2" charset="2"/>
              <a:buChar char="§"/>
            </a:pPr>
            <a:r>
              <a:rPr kumimoji="0" lang="en-US" altLang="en-US" sz="2000" b="1" i="0" u="none" strike="noStrike" cap="none" normalizeH="0" baseline="0">
                <a:ln>
                  <a:noFill/>
                </a:ln>
                <a:effectLst/>
                <a:latin typeface="Century Gothic"/>
              </a:rPr>
              <a:t>Enhance Navigation Skills</a:t>
            </a:r>
            <a:r>
              <a:rPr lang="en-US" altLang="en-US" sz="2000" b="1">
                <a:latin typeface="Century Gothic"/>
              </a:rPr>
              <a:t> </a:t>
            </a:r>
            <a:r>
              <a:rPr lang="en-US" altLang="en-US" sz="2000">
                <a:latin typeface="Century Gothic"/>
              </a:rPr>
              <a:t>in</a:t>
            </a:r>
            <a:r>
              <a:rPr kumimoji="0" lang="en-US" altLang="en-US" sz="2000" b="0" i="0" u="none" strike="noStrike" cap="none" normalizeH="0" baseline="0">
                <a:ln>
                  <a:noFill/>
                </a:ln>
                <a:effectLst/>
                <a:latin typeface="Century Gothic"/>
              </a:rPr>
              <a:t> Qualitrac platform effectively.</a:t>
            </a:r>
            <a:endParaRPr lang="en-US" altLang="en-US" sz="2000" b="0" i="0" u="none" strike="noStrike" cap="none" normalizeH="0" baseline="0">
              <a:ln>
                <a:noFill/>
              </a:ln>
              <a:effectLst/>
              <a:latin typeface="Century Gothic"/>
            </a:endParaRPr>
          </a:p>
          <a:p>
            <a:pPr marL="342900" indent="-342900" eaLnBrk="0" fontAlgn="base" hangingPunct="0">
              <a:lnSpc>
                <a:spcPct val="150000"/>
              </a:lnSpc>
              <a:spcBef>
                <a:spcPct val="0"/>
              </a:spcBef>
              <a:spcAft>
                <a:spcPct val="0"/>
              </a:spcAft>
              <a:buFont typeface="Wingdings" panose="05000000000000000000" pitchFamily="2" charset="2"/>
              <a:buChar char="§"/>
            </a:pPr>
            <a:r>
              <a:rPr kumimoji="0" lang="en-US" altLang="en-US" sz="2000" b="1" i="0" u="none" strike="noStrike" cap="none" normalizeH="0" baseline="0">
                <a:ln>
                  <a:noFill/>
                </a:ln>
                <a:effectLst/>
                <a:latin typeface="Century Gothic"/>
              </a:rPr>
              <a:t>Educate Providers</a:t>
            </a:r>
            <a:r>
              <a:rPr kumimoji="0" lang="en-US" altLang="en-US" sz="2000" b="0" i="0" u="none" strike="noStrike" cap="none" normalizeH="0" baseline="0">
                <a:ln>
                  <a:noFill/>
                </a:ln>
                <a:effectLst/>
                <a:latin typeface="Century Gothic"/>
              </a:rPr>
              <a:t> </a:t>
            </a:r>
            <a:r>
              <a:rPr lang="en-US" altLang="en-US" sz="2000">
                <a:latin typeface="Century Gothic"/>
              </a:rPr>
              <a:t>on</a:t>
            </a:r>
            <a:r>
              <a:rPr kumimoji="0" lang="en-US" altLang="en-US" sz="2000" b="0" i="0" u="none" strike="noStrike" cap="none" normalizeH="0" baseline="0">
                <a:ln>
                  <a:noFill/>
                </a:ln>
                <a:effectLst/>
                <a:latin typeface="Century Gothic"/>
              </a:rPr>
              <a:t> processes related to review </a:t>
            </a:r>
            <a:r>
              <a:rPr lang="en-US" altLang="en-US" sz="2000">
                <a:latin typeface="Century Gothic"/>
              </a:rPr>
              <a:t>timings</a:t>
            </a:r>
            <a:r>
              <a:rPr kumimoji="0" lang="en-US" altLang="en-US" sz="2000" b="0" i="0" u="none" strike="noStrike" cap="none" normalizeH="0" baseline="0">
                <a:ln>
                  <a:noFill/>
                </a:ln>
                <a:effectLst/>
                <a:latin typeface="Century Gothic"/>
              </a:rPr>
              <a:t> </a:t>
            </a:r>
            <a:r>
              <a:rPr lang="en-US" altLang="en-US" sz="2000">
                <a:latin typeface="Century Gothic"/>
              </a:rPr>
              <a:t>and </a:t>
            </a:r>
            <a:r>
              <a:rPr kumimoji="0" lang="en-US" altLang="en-US" sz="2000" b="0" i="0" u="none" strike="noStrike" cap="none" normalizeH="0" baseline="0">
                <a:ln>
                  <a:noFill/>
                </a:ln>
                <a:effectLst/>
                <a:latin typeface="Century Gothic"/>
              </a:rPr>
              <a:t>InterQual guidelines.</a:t>
            </a:r>
          </a:p>
          <a:p>
            <a:pPr marL="342900" indent="-342900" eaLnBrk="0" fontAlgn="base" hangingPunct="0">
              <a:lnSpc>
                <a:spcPct val="150000"/>
              </a:lnSpc>
              <a:spcBef>
                <a:spcPct val="0"/>
              </a:spcBef>
              <a:spcAft>
                <a:spcPct val="0"/>
              </a:spcAft>
              <a:buFont typeface="Wingdings" panose="05000000000000000000" pitchFamily="2" charset="2"/>
              <a:buChar char="§"/>
            </a:pPr>
            <a:endParaRPr lang="en-US" altLang="en-US" sz="2000">
              <a:latin typeface="Century Gothic"/>
            </a:endParaRPr>
          </a:p>
          <a:p>
            <a:r>
              <a:rPr lang="en-US" sz="2000" spc="-60">
                <a:solidFill>
                  <a:srgbClr val="262626"/>
                </a:solidFill>
                <a:latin typeface="Century Gothic" panose="020B0502020202020204" pitchFamily="34" charset="0"/>
              </a:rPr>
              <a:t>For specific complaints or to provide feedback on the review process, please send your concerns through our Provider Help Desk via Email: </a:t>
            </a:r>
            <a:r>
              <a:rPr lang="en-US" sz="2000" spc="-60">
                <a:solidFill>
                  <a:srgbClr val="262626"/>
                </a:solidFill>
                <a:latin typeface="Century Gothic" panose="020B0502020202020204" pitchFamily="34" charset="0"/>
                <a:hlinkClick r:id="rId4"/>
              </a:rPr>
              <a:t>msmedicaidum@telligen.com</a:t>
            </a:r>
            <a:r>
              <a:rPr lang="en-US" sz="2000" spc="-60">
                <a:solidFill>
                  <a:srgbClr val="262626"/>
                </a:solidFill>
                <a:latin typeface="Century Gothic" panose="020B0502020202020204" pitchFamily="34" charset="0"/>
              </a:rPr>
              <a:t> or </a:t>
            </a:r>
          </a:p>
          <a:p>
            <a:pPr>
              <a:lnSpc>
                <a:spcPts val="2387"/>
              </a:lnSpc>
            </a:pPr>
            <a:r>
              <a:rPr lang="en-US" sz="2000" spc="-60">
                <a:solidFill>
                  <a:srgbClr val="262626"/>
                </a:solidFill>
                <a:latin typeface="Century Gothic" panose="020B0502020202020204" pitchFamily="34" charset="0"/>
              </a:rPr>
              <a:t>Toll-Free Phone: 855-625-7709</a:t>
            </a:r>
            <a:endParaRPr lang="en-US" sz="2000">
              <a:latin typeface="Century Gothic" panose="020B0502020202020204" pitchFamily="34" charset="0"/>
              <a:ea typeface="Calibri"/>
              <a:cs typeface="Calibri"/>
            </a:endParaRPr>
          </a:p>
          <a:p>
            <a:pPr eaLnBrk="0" fontAlgn="base" hangingPunct="0">
              <a:lnSpc>
                <a:spcPct val="150000"/>
              </a:lnSpc>
              <a:spcBef>
                <a:spcPct val="0"/>
              </a:spcBef>
              <a:spcAft>
                <a:spcPct val="0"/>
              </a:spcAft>
            </a:pPr>
            <a:endParaRPr lang="en-US" altLang="en-US" sz="2000" b="0" i="0" u="none" strike="noStrike" cap="none" normalizeH="0" baseline="0">
              <a:ln>
                <a:noFill/>
              </a:ln>
              <a:effectLst/>
              <a:latin typeface="Century Gothic"/>
            </a:endParaRPr>
          </a:p>
        </p:txBody>
      </p:sp>
    </p:spTree>
    <p:extLst>
      <p:ext uri="{BB962C8B-B14F-4D97-AF65-F5344CB8AC3E}">
        <p14:creationId xmlns:p14="http://schemas.microsoft.com/office/powerpoint/2010/main" val="2032166891"/>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5293C-649D-40DA-82B1-38E99806502C}"/>
              </a:ext>
            </a:extLst>
          </p:cNvPr>
          <p:cNvSpPr>
            <a:spLocks noGrp="1"/>
          </p:cNvSpPr>
          <p:nvPr>
            <p:ph idx="1"/>
          </p:nvPr>
        </p:nvSpPr>
        <p:spPr>
          <a:xfrm>
            <a:off x="609600" y="1371600"/>
            <a:ext cx="8229600" cy="1143000"/>
          </a:xfrm>
        </p:spPr>
        <p:txBody>
          <a:bodyPr/>
          <a:lstStyle/>
          <a:p>
            <a:r>
              <a:rPr lang="en-US"/>
              <a:t>Once all documentation is entered, click the </a:t>
            </a:r>
            <a:r>
              <a:rPr lang="en-US" b="1"/>
              <a:t>Complete button </a:t>
            </a:r>
            <a:r>
              <a:rPr lang="en-US"/>
              <a:t>to finish this section and return to finalizing the review.</a:t>
            </a:r>
          </a:p>
        </p:txBody>
      </p:sp>
      <p:sp>
        <p:nvSpPr>
          <p:cNvPr id="4" name="Text Placeholder 3">
            <a:extLst>
              <a:ext uri="{FF2B5EF4-FFF2-40B4-BE49-F238E27FC236}">
                <a16:creationId xmlns:a16="http://schemas.microsoft.com/office/drawing/2014/main" id="{93811A0C-EE1E-4507-940A-5661F2BD94B6}"/>
              </a:ext>
            </a:extLst>
          </p:cNvPr>
          <p:cNvSpPr>
            <a:spLocks noGrp="1"/>
          </p:cNvSpPr>
          <p:nvPr>
            <p:ph type="body" sz="quarter" idx="10"/>
          </p:nvPr>
        </p:nvSpPr>
        <p:spPr/>
        <p:txBody>
          <a:bodyPr/>
          <a:lstStyle/>
          <a:p>
            <a:r>
              <a:rPr lang="en-US"/>
              <a:t>InterQual Process cont.</a:t>
            </a:r>
          </a:p>
        </p:txBody>
      </p:sp>
      <p:pic>
        <p:nvPicPr>
          <p:cNvPr id="7" name="Picture 6">
            <a:extLst>
              <a:ext uri="{FF2B5EF4-FFF2-40B4-BE49-F238E27FC236}">
                <a16:creationId xmlns:a16="http://schemas.microsoft.com/office/drawing/2014/main" id="{1093935C-AFDC-9167-711C-2E10902FE405}"/>
              </a:ext>
            </a:extLst>
          </p:cNvPr>
          <p:cNvPicPr>
            <a:picLocks noChangeAspect="1"/>
          </p:cNvPicPr>
          <p:nvPr/>
        </p:nvPicPr>
        <p:blipFill>
          <a:blip r:embed="rId2"/>
          <a:stretch>
            <a:fillRect/>
          </a:stretch>
        </p:blipFill>
        <p:spPr>
          <a:xfrm>
            <a:off x="1189008" y="2373538"/>
            <a:ext cx="8229600" cy="2110923"/>
          </a:xfrm>
          <a:prstGeom prst="rect">
            <a:avLst/>
          </a:prstGeom>
        </p:spPr>
      </p:pic>
      <p:sp>
        <p:nvSpPr>
          <p:cNvPr id="8" name="Oval 7">
            <a:extLst>
              <a:ext uri="{FF2B5EF4-FFF2-40B4-BE49-F238E27FC236}">
                <a16:creationId xmlns:a16="http://schemas.microsoft.com/office/drawing/2014/main" id="{6A676C19-0CAD-01F7-2AF0-3D99DAC4115B}"/>
              </a:ext>
            </a:extLst>
          </p:cNvPr>
          <p:cNvSpPr/>
          <p:nvPr/>
        </p:nvSpPr>
        <p:spPr>
          <a:xfrm>
            <a:off x="4323522" y="3796748"/>
            <a:ext cx="1699591" cy="101379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934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88A60-0351-4667-B39C-ED504813650F}"/>
              </a:ext>
            </a:extLst>
          </p:cNvPr>
          <p:cNvSpPr>
            <a:spLocks noGrp="1"/>
          </p:cNvSpPr>
          <p:nvPr>
            <p:ph idx="1"/>
          </p:nvPr>
        </p:nvSpPr>
        <p:spPr>
          <a:xfrm>
            <a:off x="676275" y="1447800"/>
            <a:ext cx="8229600" cy="1371600"/>
          </a:xfrm>
        </p:spPr>
        <p:txBody>
          <a:bodyPr/>
          <a:lstStyle/>
          <a:p>
            <a:r>
              <a:rPr lang="en-US"/>
              <a:t>If there are no clinical guidelines that apply, you will be presented with a text box where clinical information relevant to the review can be entered.</a:t>
            </a:r>
          </a:p>
          <a:p>
            <a:r>
              <a:rPr lang="en-US"/>
              <a:t>Once all applicable data has been entered, click the </a:t>
            </a:r>
            <a:r>
              <a:rPr lang="en-US" b="1"/>
              <a:t>submit</a:t>
            </a:r>
            <a:r>
              <a:rPr lang="en-US"/>
              <a:t> button to finish the documentation.</a:t>
            </a: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24468E9E-80D5-4574-8803-2F5717DB0BED}"/>
              </a:ext>
            </a:extLst>
          </p:cNvPr>
          <p:cNvSpPr>
            <a:spLocks noGrp="1"/>
          </p:cNvSpPr>
          <p:nvPr>
            <p:ph type="body" sz="quarter" idx="10"/>
          </p:nvPr>
        </p:nvSpPr>
        <p:spPr/>
        <p:txBody>
          <a:bodyPr/>
          <a:lstStyle/>
          <a:p>
            <a:r>
              <a:rPr lang="en-US"/>
              <a:t>InterQual Process cont.</a:t>
            </a:r>
          </a:p>
        </p:txBody>
      </p:sp>
      <p:pic>
        <p:nvPicPr>
          <p:cNvPr id="1026" name="Picture 5">
            <a:extLst>
              <a:ext uri="{FF2B5EF4-FFF2-40B4-BE49-F238E27FC236}">
                <a16:creationId xmlns:a16="http://schemas.microsoft.com/office/drawing/2014/main" id="{907A69D5-2491-F464-CB37-9F3F272AE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3240157"/>
            <a:ext cx="10764078" cy="257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9EEF272-FA87-702E-88B1-89CB1D076B81}"/>
              </a:ext>
            </a:extLst>
          </p:cNvPr>
          <p:cNvSpPr/>
          <p:nvPr/>
        </p:nvSpPr>
        <p:spPr>
          <a:xfrm>
            <a:off x="3533775" y="3810000"/>
            <a:ext cx="2486025" cy="123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1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715F4-F89B-4C22-B295-5A14D4A00BC8}"/>
              </a:ext>
            </a:extLst>
          </p:cNvPr>
          <p:cNvSpPr>
            <a:spLocks noGrp="1"/>
          </p:cNvSpPr>
          <p:nvPr>
            <p:ph idx="1"/>
          </p:nvPr>
        </p:nvSpPr>
        <p:spPr>
          <a:xfrm>
            <a:off x="812800" y="1371600"/>
            <a:ext cx="8229600" cy="1219200"/>
          </a:xfrm>
        </p:spPr>
        <p:txBody>
          <a:bodyPr/>
          <a:lstStyle/>
          <a:p>
            <a:r>
              <a:rPr lang="en-US"/>
              <a:t>The last piece of submission is to enter your </a:t>
            </a:r>
            <a:r>
              <a:rPr lang="en-US" b="1" u="sng"/>
              <a:t>Username</a:t>
            </a:r>
            <a:r>
              <a:rPr lang="en-US" b="1"/>
              <a:t> </a:t>
            </a:r>
            <a:r>
              <a:rPr lang="en-US"/>
              <a:t>in the attestation section</a:t>
            </a:r>
          </a:p>
          <a:p>
            <a:endParaRPr lang="en-US"/>
          </a:p>
          <a:p>
            <a:endParaRPr lang="en-US"/>
          </a:p>
          <a:p>
            <a:endParaRPr lang="en-US"/>
          </a:p>
          <a:p>
            <a:endParaRPr lang="en-US"/>
          </a:p>
          <a:p>
            <a:endParaRPr lang="en-US"/>
          </a:p>
          <a:p>
            <a:endParaRPr lang="en-US"/>
          </a:p>
          <a:p>
            <a:r>
              <a:rPr lang="en-US"/>
              <a:t>Click the Submit button to send the review to Telligen</a:t>
            </a:r>
          </a:p>
          <a:p>
            <a:r>
              <a:rPr lang="en-US"/>
              <a:t>If any information is missing, an error will indicate what is missing </a:t>
            </a:r>
          </a:p>
        </p:txBody>
      </p:sp>
      <p:sp>
        <p:nvSpPr>
          <p:cNvPr id="3" name="Text Placeholder 2">
            <a:extLst>
              <a:ext uri="{FF2B5EF4-FFF2-40B4-BE49-F238E27FC236}">
                <a16:creationId xmlns:a16="http://schemas.microsoft.com/office/drawing/2014/main" id="{E633E6D1-2E32-4B81-BD74-33DB16C9F596}"/>
              </a:ext>
            </a:extLst>
          </p:cNvPr>
          <p:cNvSpPr>
            <a:spLocks noGrp="1"/>
          </p:cNvSpPr>
          <p:nvPr>
            <p:ph type="body" sz="quarter" idx="10"/>
          </p:nvPr>
        </p:nvSpPr>
        <p:spPr/>
        <p:txBody>
          <a:bodyPr/>
          <a:lstStyle/>
          <a:p>
            <a:r>
              <a:rPr lang="en-US"/>
              <a:t>Attestation</a:t>
            </a:r>
          </a:p>
        </p:txBody>
      </p:sp>
      <p:pic>
        <p:nvPicPr>
          <p:cNvPr id="4" name="Picture 3">
            <a:extLst>
              <a:ext uri="{FF2B5EF4-FFF2-40B4-BE49-F238E27FC236}">
                <a16:creationId xmlns:a16="http://schemas.microsoft.com/office/drawing/2014/main" id="{00E634FD-1FA4-4EDC-B185-63E0A36A84FD}"/>
              </a:ext>
            </a:extLst>
          </p:cNvPr>
          <p:cNvPicPr>
            <a:picLocks noChangeAspect="1"/>
          </p:cNvPicPr>
          <p:nvPr/>
        </p:nvPicPr>
        <p:blipFill>
          <a:blip r:embed="rId2"/>
          <a:stretch>
            <a:fillRect/>
          </a:stretch>
        </p:blipFill>
        <p:spPr>
          <a:xfrm>
            <a:off x="1078876" y="2102177"/>
            <a:ext cx="6943333" cy="2066268"/>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0EA77B4B-D93F-4C5D-AE20-2F023FFA50F2}"/>
              </a:ext>
            </a:extLst>
          </p:cNvPr>
          <p:cNvSpPr/>
          <p:nvPr/>
        </p:nvSpPr>
        <p:spPr>
          <a:xfrm>
            <a:off x="7195341" y="3738265"/>
            <a:ext cx="891309" cy="424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0808A1-B7B5-40BC-8D05-2D71BA243EFB}"/>
              </a:ext>
            </a:extLst>
          </p:cNvPr>
          <p:cNvPicPr>
            <a:picLocks noChangeAspect="1"/>
          </p:cNvPicPr>
          <p:nvPr/>
        </p:nvPicPr>
        <p:blipFill>
          <a:blip r:embed="rId3"/>
          <a:stretch>
            <a:fillRect/>
          </a:stretch>
        </p:blipFill>
        <p:spPr>
          <a:xfrm>
            <a:off x="2412736" y="5048189"/>
            <a:ext cx="4010585" cy="8764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4630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113C2-45FF-4118-8AF1-AE212825C44D}"/>
              </a:ext>
            </a:extLst>
          </p:cNvPr>
          <p:cNvSpPr>
            <a:spLocks noGrp="1"/>
          </p:cNvSpPr>
          <p:nvPr>
            <p:ph idx="1"/>
          </p:nvPr>
        </p:nvSpPr>
        <p:spPr/>
        <p:txBody>
          <a:bodyPr/>
          <a:lstStyle/>
          <a:p>
            <a:r>
              <a:rPr lang="en-US"/>
              <a:t>Users have the option to add comments to the review before it is sent to Telligen.  </a:t>
            </a:r>
          </a:p>
          <a:p>
            <a:r>
              <a:rPr lang="en-US"/>
              <a:t>A comments modal will open, and the user can enter additional information related to the review.  </a:t>
            </a:r>
          </a:p>
          <a:p>
            <a:r>
              <a:rPr lang="en-US" b="1"/>
              <a:t>This is not required to complete the review</a:t>
            </a:r>
            <a:r>
              <a:rPr lang="en-US"/>
              <a:t>.</a:t>
            </a:r>
          </a:p>
          <a:p>
            <a:pPr marL="0" indent="0">
              <a:buNone/>
            </a:pPr>
            <a:endParaRPr lang="en-US"/>
          </a:p>
        </p:txBody>
      </p:sp>
      <p:sp>
        <p:nvSpPr>
          <p:cNvPr id="3" name="Text Placeholder 2">
            <a:extLst>
              <a:ext uri="{FF2B5EF4-FFF2-40B4-BE49-F238E27FC236}">
                <a16:creationId xmlns:a16="http://schemas.microsoft.com/office/drawing/2014/main" id="{F01CDDD6-6CE5-4F9C-B161-CBF6608409F6}"/>
              </a:ext>
            </a:extLst>
          </p:cNvPr>
          <p:cNvSpPr>
            <a:spLocks noGrp="1"/>
          </p:cNvSpPr>
          <p:nvPr>
            <p:ph type="body" sz="quarter" idx="10"/>
          </p:nvPr>
        </p:nvSpPr>
        <p:spPr/>
        <p:txBody>
          <a:bodyPr/>
          <a:lstStyle/>
          <a:p>
            <a:r>
              <a:rPr lang="en-US"/>
              <a:t>Comments</a:t>
            </a:r>
          </a:p>
        </p:txBody>
      </p:sp>
      <p:pic>
        <p:nvPicPr>
          <p:cNvPr id="4" name="Picture 3">
            <a:extLst>
              <a:ext uri="{FF2B5EF4-FFF2-40B4-BE49-F238E27FC236}">
                <a16:creationId xmlns:a16="http://schemas.microsoft.com/office/drawing/2014/main" id="{C4D56E55-2BC0-4D50-90D2-F0412E69E2B3}"/>
              </a:ext>
            </a:extLst>
          </p:cNvPr>
          <p:cNvPicPr>
            <a:picLocks noChangeAspect="1"/>
          </p:cNvPicPr>
          <p:nvPr/>
        </p:nvPicPr>
        <p:blipFill>
          <a:blip r:embed="rId2"/>
          <a:stretch>
            <a:fillRect/>
          </a:stretch>
        </p:blipFill>
        <p:spPr>
          <a:xfrm>
            <a:off x="2809875" y="3181350"/>
            <a:ext cx="4610100" cy="2476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6831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D0C18-8757-416E-A298-1E71DB2CD958}"/>
              </a:ext>
            </a:extLst>
          </p:cNvPr>
          <p:cNvSpPr>
            <a:spLocks noGrp="1"/>
          </p:cNvSpPr>
          <p:nvPr>
            <p:ph idx="1"/>
          </p:nvPr>
        </p:nvSpPr>
        <p:spPr/>
        <p:txBody>
          <a:bodyPr/>
          <a:lstStyle/>
          <a:p>
            <a:r>
              <a:rPr lang="en-US"/>
              <a:t>After submitting you will be taken to a summary of the review  </a:t>
            </a:r>
          </a:p>
          <a:p>
            <a:r>
              <a:rPr lang="en-US"/>
              <a:t>Users will have the option to Edit or Delete via the             button </a:t>
            </a:r>
          </a:p>
          <a:p>
            <a:r>
              <a:rPr lang="en-US"/>
              <a:t>To navigate off of the request, scroll to the bottom of the page and select </a:t>
            </a:r>
          </a:p>
          <a:p>
            <a:pPr lvl="1"/>
            <a:r>
              <a:rPr lang="en-US"/>
              <a:t>This will return the user to the tasks page where you can begin a new search and submit other reviews.  </a:t>
            </a:r>
          </a:p>
          <a:p>
            <a:pPr marL="0" indent="0">
              <a:buNone/>
            </a:pPr>
            <a:endParaRPr lang="en-US"/>
          </a:p>
        </p:txBody>
      </p:sp>
      <p:sp>
        <p:nvSpPr>
          <p:cNvPr id="3" name="Text Placeholder 2">
            <a:extLst>
              <a:ext uri="{FF2B5EF4-FFF2-40B4-BE49-F238E27FC236}">
                <a16:creationId xmlns:a16="http://schemas.microsoft.com/office/drawing/2014/main" id="{CD650658-02AD-4180-B37D-809D063B442D}"/>
              </a:ext>
            </a:extLst>
          </p:cNvPr>
          <p:cNvSpPr>
            <a:spLocks noGrp="1"/>
          </p:cNvSpPr>
          <p:nvPr>
            <p:ph type="body" sz="quarter" idx="10"/>
          </p:nvPr>
        </p:nvSpPr>
        <p:spPr/>
        <p:txBody>
          <a:bodyPr/>
          <a:lstStyle/>
          <a:p>
            <a:r>
              <a:rPr lang="en-US"/>
              <a:t>Summary</a:t>
            </a:r>
          </a:p>
        </p:txBody>
      </p:sp>
      <p:pic>
        <p:nvPicPr>
          <p:cNvPr id="9" name="Picture 8">
            <a:extLst>
              <a:ext uri="{FF2B5EF4-FFF2-40B4-BE49-F238E27FC236}">
                <a16:creationId xmlns:a16="http://schemas.microsoft.com/office/drawing/2014/main" id="{4B224030-6006-4B06-AAFE-4F578E1FE5A4}"/>
              </a:ext>
            </a:extLst>
          </p:cNvPr>
          <p:cNvPicPr>
            <a:picLocks noChangeAspect="1"/>
          </p:cNvPicPr>
          <p:nvPr/>
        </p:nvPicPr>
        <p:blipFill>
          <a:blip r:embed="rId2"/>
          <a:stretch>
            <a:fillRect/>
          </a:stretch>
        </p:blipFill>
        <p:spPr>
          <a:xfrm>
            <a:off x="7137996" y="1842553"/>
            <a:ext cx="838317" cy="342948"/>
          </a:xfrm>
          <a:prstGeom prst="rect">
            <a:avLst/>
          </a:prstGeom>
        </p:spPr>
      </p:pic>
      <p:pic>
        <p:nvPicPr>
          <p:cNvPr id="11" name="Picture 10">
            <a:extLst>
              <a:ext uri="{FF2B5EF4-FFF2-40B4-BE49-F238E27FC236}">
                <a16:creationId xmlns:a16="http://schemas.microsoft.com/office/drawing/2014/main" id="{068FCDF6-B649-4475-9F20-0FD51063034E}"/>
              </a:ext>
            </a:extLst>
          </p:cNvPr>
          <p:cNvPicPr>
            <a:picLocks noChangeAspect="1"/>
          </p:cNvPicPr>
          <p:nvPr/>
        </p:nvPicPr>
        <p:blipFill>
          <a:blip r:embed="rId3"/>
          <a:stretch>
            <a:fillRect/>
          </a:stretch>
        </p:blipFill>
        <p:spPr>
          <a:xfrm>
            <a:off x="10195579" y="2174557"/>
            <a:ext cx="1171739" cy="39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B472B65-4933-63AB-98BA-8B57CCF40382}"/>
              </a:ext>
            </a:extLst>
          </p:cNvPr>
          <p:cNvPicPr>
            <a:picLocks noChangeAspect="1"/>
          </p:cNvPicPr>
          <p:nvPr/>
        </p:nvPicPr>
        <p:blipFill>
          <a:blip r:embed="rId4"/>
          <a:stretch>
            <a:fillRect/>
          </a:stretch>
        </p:blipFill>
        <p:spPr>
          <a:xfrm>
            <a:off x="533399" y="3653674"/>
            <a:ext cx="11153775" cy="1346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05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680C2-3E34-4F2A-B61E-16A8CB799AFA}"/>
              </a:ext>
            </a:extLst>
          </p:cNvPr>
          <p:cNvSpPr>
            <a:spLocks noGrp="1"/>
          </p:cNvSpPr>
          <p:nvPr>
            <p:ph idx="1"/>
          </p:nvPr>
        </p:nvSpPr>
        <p:spPr>
          <a:xfrm>
            <a:off x="609600" y="1219200"/>
            <a:ext cx="8392998" cy="4038599"/>
          </a:xfrm>
        </p:spPr>
        <p:txBody>
          <a:bodyPr/>
          <a:lstStyle/>
          <a:p>
            <a:r>
              <a:rPr lang="en-US"/>
              <a:t>Once a review has been submitted, you can find the review by:</a:t>
            </a:r>
          </a:p>
          <a:p>
            <a:pPr lvl="1"/>
            <a:r>
              <a:rPr lang="en-US"/>
              <a:t>searching for the Case ID </a:t>
            </a:r>
          </a:p>
          <a:p>
            <a:pPr lvl="1"/>
            <a:r>
              <a:rPr lang="en-US"/>
              <a:t>searching for the member and looking at the UM panel in the Member Hub. </a:t>
            </a:r>
          </a:p>
          <a:p>
            <a:r>
              <a:rPr lang="en-US" b="1"/>
              <a:t>Member Hub functions</a:t>
            </a:r>
            <a:r>
              <a:rPr lang="en-US"/>
              <a:t>:</a:t>
            </a:r>
          </a:p>
          <a:p>
            <a:pPr lvl="1"/>
            <a:r>
              <a:rPr lang="en-US"/>
              <a:t>Allows the user to look at the Review to check for determination and any correspondence</a:t>
            </a:r>
          </a:p>
          <a:p>
            <a:pPr lvl="1"/>
            <a:r>
              <a:rPr lang="en-US"/>
              <a:t>Submit a Reconsideration which is titled 1st Level Appeal</a:t>
            </a:r>
          </a:p>
          <a:p>
            <a:pPr lvl="1"/>
            <a:r>
              <a:rPr lang="en-US"/>
              <a:t>Delete a review that was submitted incorrectly</a:t>
            </a:r>
          </a:p>
        </p:txBody>
      </p:sp>
      <p:sp>
        <p:nvSpPr>
          <p:cNvPr id="4" name="Text Placeholder 3">
            <a:extLst>
              <a:ext uri="{FF2B5EF4-FFF2-40B4-BE49-F238E27FC236}">
                <a16:creationId xmlns:a16="http://schemas.microsoft.com/office/drawing/2014/main" id="{4B130FBD-F6E4-44EB-9F7D-1687E3CF8E9D}"/>
              </a:ext>
            </a:extLst>
          </p:cNvPr>
          <p:cNvSpPr>
            <a:spLocks noGrp="1"/>
          </p:cNvSpPr>
          <p:nvPr>
            <p:ph type="body" sz="quarter" idx="10"/>
          </p:nvPr>
        </p:nvSpPr>
        <p:spPr/>
        <p:txBody>
          <a:bodyPr/>
          <a:lstStyle/>
          <a:p>
            <a:r>
              <a:rPr lang="en-US"/>
              <a:t>Where Did My Review Go?</a:t>
            </a:r>
          </a:p>
        </p:txBody>
      </p:sp>
      <p:pic>
        <p:nvPicPr>
          <p:cNvPr id="6" name="Picture 5">
            <a:extLst>
              <a:ext uri="{FF2B5EF4-FFF2-40B4-BE49-F238E27FC236}">
                <a16:creationId xmlns:a16="http://schemas.microsoft.com/office/drawing/2014/main" id="{04026F56-3389-1903-C253-3FAC5F33DD88}"/>
              </a:ext>
            </a:extLst>
          </p:cNvPr>
          <p:cNvPicPr>
            <a:picLocks noChangeAspect="1"/>
          </p:cNvPicPr>
          <p:nvPr/>
        </p:nvPicPr>
        <p:blipFill>
          <a:blip r:embed="rId2"/>
          <a:stretch>
            <a:fillRect/>
          </a:stretch>
        </p:blipFill>
        <p:spPr>
          <a:xfrm>
            <a:off x="609600" y="4184373"/>
            <a:ext cx="11317357" cy="1759225"/>
          </a:xfrm>
          <a:prstGeom prst="rect">
            <a:avLst/>
          </a:prstGeom>
        </p:spPr>
      </p:pic>
    </p:spTree>
    <p:extLst>
      <p:ext uri="{BB962C8B-B14F-4D97-AF65-F5344CB8AC3E}">
        <p14:creationId xmlns:p14="http://schemas.microsoft.com/office/powerpoint/2010/main" val="1282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85022-A76D-44FD-AE50-2997566BA378}"/>
              </a:ext>
            </a:extLst>
          </p:cNvPr>
          <p:cNvSpPr>
            <a:spLocks noGrp="1"/>
          </p:cNvSpPr>
          <p:nvPr>
            <p:ph idx="1"/>
          </p:nvPr>
        </p:nvSpPr>
        <p:spPr>
          <a:xfrm>
            <a:off x="685800" y="1219200"/>
            <a:ext cx="8229600" cy="1600200"/>
          </a:xfrm>
        </p:spPr>
        <p:txBody>
          <a:bodyPr/>
          <a:lstStyle/>
          <a:p>
            <a:r>
              <a:rPr lang="en-US"/>
              <a:t>Once in the </a:t>
            </a:r>
            <a:r>
              <a:rPr lang="en-US" b="1"/>
              <a:t>UM Panel</a:t>
            </a:r>
            <a:r>
              <a:rPr lang="en-US"/>
              <a:t>:</a:t>
            </a:r>
          </a:p>
          <a:p>
            <a:pPr lvl="1"/>
            <a:r>
              <a:rPr lang="en-US"/>
              <a:t>Navigate to your request</a:t>
            </a:r>
          </a:p>
          <a:p>
            <a:pPr lvl="1"/>
            <a:r>
              <a:rPr lang="en-US"/>
              <a:t>Click on the ellipsis at the right side of the line request.  This menu will allow you to view the request in more detail,  submit a reconsideration (1</a:t>
            </a:r>
            <a:r>
              <a:rPr lang="en-US" baseline="30000"/>
              <a:t>st</a:t>
            </a:r>
            <a:r>
              <a:rPr lang="en-US"/>
              <a:t> Level Appeal), and other options.</a:t>
            </a:r>
          </a:p>
        </p:txBody>
      </p:sp>
      <p:sp>
        <p:nvSpPr>
          <p:cNvPr id="4" name="Text Placeholder 3">
            <a:extLst>
              <a:ext uri="{FF2B5EF4-FFF2-40B4-BE49-F238E27FC236}">
                <a16:creationId xmlns:a16="http://schemas.microsoft.com/office/drawing/2014/main" id="{9E6C2131-5FE9-4BB3-AB02-1830123CFA20}"/>
              </a:ext>
            </a:extLst>
          </p:cNvPr>
          <p:cNvSpPr>
            <a:spLocks noGrp="1"/>
          </p:cNvSpPr>
          <p:nvPr>
            <p:ph type="body" sz="quarter" idx="10"/>
          </p:nvPr>
        </p:nvSpPr>
        <p:spPr/>
        <p:txBody>
          <a:bodyPr/>
          <a:lstStyle/>
          <a:p>
            <a:r>
              <a:rPr lang="en-US"/>
              <a:t>Review</a:t>
            </a:r>
          </a:p>
        </p:txBody>
      </p:sp>
      <p:pic>
        <p:nvPicPr>
          <p:cNvPr id="6" name="Picture 5">
            <a:extLst>
              <a:ext uri="{FF2B5EF4-FFF2-40B4-BE49-F238E27FC236}">
                <a16:creationId xmlns:a16="http://schemas.microsoft.com/office/drawing/2014/main" id="{D5463F82-FDAE-0C6F-8693-42A44D672751}"/>
              </a:ext>
            </a:extLst>
          </p:cNvPr>
          <p:cNvPicPr>
            <a:picLocks noChangeAspect="1"/>
          </p:cNvPicPr>
          <p:nvPr/>
        </p:nvPicPr>
        <p:blipFill>
          <a:blip r:embed="rId2"/>
          <a:stretch>
            <a:fillRect/>
          </a:stretch>
        </p:blipFill>
        <p:spPr>
          <a:xfrm>
            <a:off x="202360" y="2979837"/>
            <a:ext cx="11660014" cy="2382737"/>
          </a:xfrm>
          <a:prstGeom prst="rect">
            <a:avLst/>
          </a:prstGeom>
        </p:spPr>
      </p:pic>
      <p:pic>
        <p:nvPicPr>
          <p:cNvPr id="8" name="Picture 7">
            <a:extLst>
              <a:ext uri="{FF2B5EF4-FFF2-40B4-BE49-F238E27FC236}">
                <a16:creationId xmlns:a16="http://schemas.microsoft.com/office/drawing/2014/main" id="{7A701214-B2DF-B368-500F-B8C016CED2EB}"/>
              </a:ext>
            </a:extLst>
          </p:cNvPr>
          <p:cNvPicPr>
            <a:picLocks noChangeAspect="1"/>
          </p:cNvPicPr>
          <p:nvPr/>
        </p:nvPicPr>
        <p:blipFill>
          <a:blip r:embed="rId3"/>
          <a:stretch>
            <a:fillRect/>
          </a:stretch>
        </p:blipFill>
        <p:spPr>
          <a:xfrm>
            <a:off x="10547577" y="3817606"/>
            <a:ext cx="621846" cy="707197"/>
          </a:xfrm>
          <a:prstGeom prst="rect">
            <a:avLst/>
          </a:prstGeom>
        </p:spPr>
      </p:pic>
    </p:spTree>
    <p:extLst>
      <p:ext uri="{BB962C8B-B14F-4D97-AF65-F5344CB8AC3E}">
        <p14:creationId xmlns:p14="http://schemas.microsoft.com/office/powerpoint/2010/main" val="1780291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1302326" y="2819400"/>
            <a:ext cx="8248074" cy="1714500"/>
          </a:xfrm>
        </p:spPr>
        <p:txBody>
          <a:bodyPr/>
          <a:lstStyle/>
          <a:p>
            <a:r>
              <a:rPr lang="en-US"/>
              <a:t>Request for Information (RFI)</a:t>
            </a:r>
          </a:p>
        </p:txBody>
      </p:sp>
    </p:spTree>
    <p:extLst>
      <p:ext uri="{BB962C8B-B14F-4D97-AF65-F5344CB8AC3E}">
        <p14:creationId xmlns:p14="http://schemas.microsoft.com/office/powerpoint/2010/main" val="3924850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BA3313-9DCC-4ECD-B273-49E2CCCD632F}"/>
              </a:ext>
            </a:extLst>
          </p:cNvPr>
          <p:cNvSpPr>
            <a:spLocks noGrp="1"/>
          </p:cNvSpPr>
          <p:nvPr>
            <p:ph idx="1"/>
          </p:nvPr>
        </p:nvSpPr>
        <p:spPr>
          <a:xfrm>
            <a:off x="484471" y="1442187"/>
            <a:ext cx="10972800" cy="4343401"/>
          </a:xfrm>
        </p:spPr>
        <p:txBody>
          <a:bodyPr/>
          <a:lstStyle/>
          <a:p>
            <a:r>
              <a:rPr lang="en-US"/>
              <a:t>When a reviewer needs additional clinical documentation to make a determination, the submitter will be notified that additional Information is needed. </a:t>
            </a:r>
          </a:p>
          <a:p>
            <a:r>
              <a:rPr lang="en-US"/>
              <a:t>Notification Methods:</a:t>
            </a:r>
          </a:p>
          <a:p>
            <a:pPr lvl="1"/>
            <a:r>
              <a:rPr lang="en-US"/>
              <a:t>Email to user that they have a request for more information</a:t>
            </a:r>
          </a:p>
          <a:p>
            <a:pPr lvl="1"/>
            <a:r>
              <a:rPr lang="en-US"/>
              <a:t>A task will populate in the Qualitrac system </a:t>
            </a:r>
          </a:p>
          <a:p>
            <a:r>
              <a:rPr lang="en-US"/>
              <a:t>User steps: </a:t>
            </a:r>
          </a:p>
          <a:p>
            <a:pPr lvl="1"/>
            <a:r>
              <a:rPr lang="en-US"/>
              <a:t>Log into Qualitrac </a:t>
            </a:r>
          </a:p>
          <a:p>
            <a:pPr lvl="1"/>
            <a:r>
              <a:rPr lang="en-US"/>
              <a:t>Proceed to scheduled tasks</a:t>
            </a:r>
          </a:p>
          <a:p>
            <a:pPr lvl="1"/>
            <a:r>
              <a:rPr lang="en-US"/>
              <a:t>Click on the ellipsis to the left of the page, to start the task.  </a:t>
            </a:r>
          </a:p>
        </p:txBody>
      </p:sp>
      <p:sp>
        <p:nvSpPr>
          <p:cNvPr id="3" name="Text Placeholder 2">
            <a:extLst>
              <a:ext uri="{FF2B5EF4-FFF2-40B4-BE49-F238E27FC236}">
                <a16:creationId xmlns:a16="http://schemas.microsoft.com/office/drawing/2014/main" id="{41B3921C-E357-4F82-B66B-F14C0F6C4B34}"/>
              </a:ext>
            </a:extLst>
          </p:cNvPr>
          <p:cNvSpPr>
            <a:spLocks noGrp="1"/>
          </p:cNvSpPr>
          <p:nvPr>
            <p:ph type="body" sz="quarter" idx="10"/>
          </p:nvPr>
        </p:nvSpPr>
        <p:spPr/>
        <p:txBody>
          <a:bodyPr/>
          <a:lstStyle/>
          <a:p>
            <a:r>
              <a:rPr lang="en-US"/>
              <a:t>Request for Information </a:t>
            </a:r>
          </a:p>
        </p:txBody>
      </p:sp>
      <p:pic>
        <p:nvPicPr>
          <p:cNvPr id="4" name="Picture 3">
            <a:extLst>
              <a:ext uri="{FF2B5EF4-FFF2-40B4-BE49-F238E27FC236}">
                <a16:creationId xmlns:a16="http://schemas.microsoft.com/office/drawing/2014/main" id="{E6CC6945-9333-408E-885B-4B489AD326C1}"/>
              </a:ext>
            </a:extLst>
          </p:cNvPr>
          <p:cNvPicPr>
            <a:picLocks noChangeAspect="1"/>
          </p:cNvPicPr>
          <p:nvPr/>
        </p:nvPicPr>
        <p:blipFill rotWithShape="1">
          <a:blip r:embed="rId2"/>
          <a:srcRect r="76188"/>
          <a:stretch/>
        </p:blipFill>
        <p:spPr>
          <a:xfrm>
            <a:off x="8800301" y="3475621"/>
            <a:ext cx="1684422" cy="1934578"/>
          </a:xfrm>
          <a:prstGeom prst="rect">
            <a:avLst/>
          </a:prstGeom>
          <a:ln>
            <a:noFill/>
          </a:ln>
          <a:effectLst>
            <a:outerShdw blurRad="190500" algn="tl" rotWithShape="0">
              <a:srgbClr val="000000">
                <a:alpha val="70000"/>
              </a:srgbClr>
            </a:outerShdw>
          </a:effectLst>
        </p:spPr>
      </p:pic>
      <p:sp>
        <p:nvSpPr>
          <p:cNvPr id="5" name="Arrow: Down 4">
            <a:extLst>
              <a:ext uri="{FF2B5EF4-FFF2-40B4-BE49-F238E27FC236}">
                <a16:creationId xmlns:a16="http://schemas.microsoft.com/office/drawing/2014/main" id="{57908802-4C4C-4594-8CEE-51D49B997957}"/>
              </a:ext>
            </a:extLst>
          </p:cNvPr>
          <p:cNvSpPr/>
          <p:nvPr/>
        </p:nvSpPr>
        <p:spPr>
          <a:xfrm rot="18857773">
            <a:off x="8401388" y="4444274"/>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85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5070F-08DB-4D39-5E50-53D8176F16EB}"/>
              </a:ext>
            </a:extLst>
          </p:cNvPr>
          <p:cNvSpPr>
            <a:spLocks noGrp="1"/>
          </p:cNvSpPr>
          <p:nvPr>
            <p:ph idx="1"/>
          </p:nvPr>
        </p:nvSpPr>
        <p:spPr>
          <a:xfrm>
            <a:off x="609600" y="1572895"/>
            <a:ext cx="10972800" cy="4218307"/>
          </a:xfrm>
        </p:spPr>
        <p:txBody>
          <a:bodyPr/>
          <a:lstStyle/>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Provider Timeframes</a:t>
            </a:r>
          </a:p>
          <a:p>
            <a:r>
              <a:rPr lang="en-US">
                <a:latin typeface="Century Gothic"/>
              </a:rPr>
              <a:t>Providers have 10 business days to respond to a request for information (RFI).</a:t>
            </a:r>
          </a:p>
          <a:p>
            <a:r>
              <a:rPr lang="en-US">
                <a:latin typeface="Century Gothic"/>
              </a:rPr>
              <a:t>Providers have 30 calendar days to submit a reconsideration.</a:t>
            </a:r>
          </a:p>
          <a:p>
            <a:r>
              <a:rPr lang="en-US"/>
              <a:t>Providers should enter reviews for urgent or emergent admissions on the next business day after the admission.</a:t>
            </a:r>
          </a:p>
          <a:p>
            <a:endParaRPr lang="en-US"/>
          </a:p>
          <a:p>
            <a:pPr marL="0" indent="0" algn="ctr">
              <a:buNone/>
            </a:pPr>
            <a:r>
              <a:rPr lang="en-US" b="1" i="1">
                <a:latin typeface="Century Gothic"/>
              </a:rPr>
              <a:t>The Telligen portal is available 24/7/365, except </a:t>
            </a:r>
            <a:r>
              <a:rPr lang="en-US" b="1" i="1">
                <a:solidFill>
                  <a:schemeClr val="tx1"/>
                </a:solidFill>
                <a:latin typeface="Century Gothic"/>
              </a:rPr>
              <a:t>fo</a:t>
            </a:r>
            <a:r>
              <a:rPr lang="en-US" b="1" i="1">
                <a:latin typeface="Century Gothic"/>
              </a:rPr>
              <a:t>r scheduled maintenance days.</a:t>
            </a:r>
          </a:p>
          <a:p>
            <a:endParaRPr lang="en-US"/>
          </a:p>
        </p:txBody>
      </p:sp>
      <p:sp>
        <p:nvSpPr>
          <p:cNvPr id="3" name="Text Placeholder 2">
            <a:extLst>
              <a:ext uri="{FF2B5EF4-FFF2-40B4-BE49-F238E27FC236}">
                <a16:creationId xmlns:a16="http://schemas.microsoft.com/office/drawing/2014/main" id="{818950F2-6869-1685-036B-A4B2B22028DF}"/>
              </a:ext>
            </a:extLst>
          </p:cNvPr>
          <p:cNvSpPr>
            <a:spLocks noGrp="1"/>
          </p:cNvSpPr>
          <p:nvPr>
            <p:ph type="body" sz="quarter" idx="10"/>
          </p:nvPr>
        </p:nvSpPr>
        <p:spPr/>
        <p:txBody>
          <a:bodyPr/>
          <a:lstStyle/>
          <a:p>
            <a:r>
              <a:rPr lang="en-US"/>
              <a:t>A Note About Timeframes</a:t>
            </a:r>
          </a:p>
        </p:txBody>
      </p:sp>
      <p:grpSp>
        <p:nvGrpSpPr>
          <p:cNvPr id="4" name="Group 3">
            <a:extLst>
              <a:ext uri="{FF2B5EF4-FFF2-40B4-BE49-F238E27FC236}">
                <a16:creationId xmlns:a16="http://schemas.microsoft.com/office/drawing/2014/main" id="{34E71E83-ABBF-892A-3037-30234D6F77C8}"/>
              </a:ext>
            </a:extLst>
          </p:cNvPr>
          <p:cNvGrpSpPr/>
          <p:nvPr/>
        </p:nvGrpSpPr>
        <p:grpSpPr>
          <a:xfrm>
            <a:off x="2032000" y="1572896"/>
            <a:ext cx="8127999" cy="1222204"/>
            <a:chOff x="609600" y="1371600"/>
            <a:chExt cx="8127999" cy="899617"/>
          </a:xfrm>
        </p:grpSpPr>
        <p:graphicFrame>
          <p:nvGraphicFramePr>
            <p:cNvPr id="5" name="Table 4">
              <a:extLst>
                <a:ext uri="{FF2B5EF4-FFF2-40B4-BE49-F238E27FC236}">
                  <a16:creationId xmlns:a16="http://schemas.microsoft.com/office/drawing/2014/main" id="{82B2E7BB-0707-3A94-3064-D6DB6EF0ACCB}"/>
                </a:ext>
              </a:extLst>
            </p:cNvPr>
            <p:cNvGraphicFramePr>
              <a:graphicFrameLocks/>
            </p:cNvGraphicFramePr>
            <p:nvPr>
              <p:extLst>
                <p:ext uri="{D42A27DB-BD31-4B8C-83A1-F6EECF244321}">
                  <p14:modId xmlns:p14="http://schemas.microsoft.com/office/powerpoint/2010/main" val="1978574767"/>
                </p:ext>
              </p:extLst>
            </p:nvPr>
          </p:nvGraphicFramePr>
          <p:xfrm>
            <a:off x="609600" y="1725295"/>
            <a:ext cx="8127999" cy="545922"/>
          </p:xfrm>
          <a:graphic>
            <a:graphicData uri="http://schemas.openxmlformats.org/drawingml/2006/table">
              <a:tbl>
                <a:tblPr firstRow="1" bandRow="1">
                  <a:tableStyleId>{6E25E649-3F16-4E02-A733-19D2CDBF48F0}</a:tableStyleId>
                </a:tblPr>
                <a:tblGrid>
                  <a:gridCol w="2709333">
                    <a:extLst>
                      <a:ext uri="{9D8B030D-6E8A-4147-A177-3AD203B41FA5}">
                        <a16:colId xmlns:a16="http://schemas.microsoft.com/office/drawing/2014/main" val="610122372"/>
                      </a:ext>
                    </a:extLst>
                  </a:gridCol>
                  <a:gridCol w="2709333">
                    <a:extLst>
                      <a:ext uri="{9D8B030D-6E8A-4147-A177-3AD203B41FA5}">
                        <a16:colId xmlns:a16="http://schemas.microsoft.com/office/drawing/2014/main" val="3554866619"/>
                      </a:ext>
                    </a:extLst>
                  </a:gridCol>
                  <a:gridCol w="2709333">
                    <a:extLst>
                      <a:ext uri="{9D8B030D-6E8A-4147-A177-3AD203B41FA5}">
                        <a16:colId xmlns:a16="http://schemas.microsoft.com/office/drawing/2014/main" val="4286611114"/>
                      </a:ext>
                    </a:extLst>
                  </a:gridCol>
                </a:tblGrid>
                <a:tr h="370840">
                  <a:tc>
                    <a:txBody>
                      <a:bodyPr/>
                      <a:lstStyle/>
                      <a:p>
                        <a:pPr algn="ctr"/>
                        <a:r>
                          <a:rPr lang="en-US"/>
                          <a:t>Prospective</a:t>
                        </a:r>
                      </a:p>
                    </a:txBody>
                    <a:tcPr/>
                  </a:tc>
                  <a:tc>
                    <a:txBody>
                      <a:bodyPr/>
                      <a:lstStyle/>
                      <a:p>
                        <a:pPr algn="ctr"/>
                        <a:r>
                          <a:rPr lang="en-US"/>
                          <a:t>Concurrent </a:t>
                        </a:r>
                      </a:p>
                    </a:txBody>
                    <a:tcPr/>
                  </a:tc>
                  <a:tc>
                    <a:txBody>
                      <a:bodyPr/>
                      <a:lstStyle/>
                      <a:p>
                        <a:pPr algn="ctr"/>
                        <a:r>
                          <a:rPr lang="en-US"/>
                          <a:t>Retrospective</a:t>
                        </a:r>
                      </a:p>
                    </a:txBody>
                    <a:tcPr/>
                  </a:tc>
                  <a:extLst>
                    <a:ext uri="{0D108BD9-81ED-4DB2-BD59-A6C34878D82A}">
                      <a16:rowId xmlns:a16="http://schemas.microsoft.com/office/drawing/2014/main" val="2983660980"/>
                    </a:ext>
                  </a:extLst>
                </a:tr>
                <a:tr h="370840">
                  <a:tc>
                    <a:txBody>
                      <a:bodyPr/>
                      <a:lstStyle/>
                      <a:p>
                        <a:pPr algn="ctr"/>
                        <a:r>
                          <a:rPr lang="en-US"/>
                          <a:t>3 BD</a:t>
                        </a:r>
                      </a:p>
                    </a:txBody>
                    <a:tcPr/>
                  </a:tc>
                  <a:tc>
                    <a:txBody>
                      <a:bodyPr/>
                      <a:lstStyle/>
                      <a:p>
                        <a:pPr algn="ctr"/>
                        <a:r>
                          <a:rPr lang="en-US"/>
                          <a:t>2 BD</a:t>
                        </a:r>
                      </a:p>
                    </a:txBody>
                    <a:tcPr/>
                  </a:tc>
                  <a:tc>
                    <a:txBody>
                      <a:bodyPr/>
                      <a:lstStyle/>
                      <a:p>
                        <a:pPr algn="ctr"/>
                        <a:r>
                          <a:rPr lang="en-US"/>
                          <a:t>10 BD</a:t>
                        </a:r>
                      </a:p>
                    </a:txBody>
                    <a:tcPr/>
                  </a:tc>
                  <a:extLst>
                    <a:ext uri="{0D108BD9-81ED-4DB2-BD59-A6C34878D82A}">
                      <a16:rowId xmlns:a16="http://schemas.microsoft.com/office/drawing/2014/main" val="2992506785"/>
                    </a:ext>
                  </a:extLst>
                </a:tr>
              </a:tbl>
            </a:graphicData>
          </a:graphic>
        </p:graphicFrame>
        <p:sp>
          <p:nvSpPr>
            <p:cNvPr id="6" name="TextBox 5">
              <a:extLst>
                <a:ext uri="{FF2B5EF4-FFF2-40B4-BE49-F238E27FC236}">
                  <a16:creationId xmlns:a16="http://schemas.microsoft.com/office/drawing/2014/main" id="{B383C0D1-49DD-730C-69A4-B68917384350}"/>
                </a:ext>
              </a:extLst>
            </p:cNvPr>
            <p:cNvSpPr txBox="1">
              <a:spLocks/>
            </p:cNvSpPr>
            <p:nvPr/>
          </p:nvSpPr>
          <p:spPr>
            <a:xfrm>
              <a:off x="609600" y="1371600"/>
              <a:ext cx="8127999" cy="369332"/>
            </a:xfrm>
            <a:prstGeom prst="rect">
              <a:avLst/>
            </a:prstGeom>
            <a:noFill/>
          </p:spPr>
          <p:txBody>
            <a:bodyPr wrap="square" rtlCol="0">
              <a:spAutoFit/>
            </a:bodyPr>
            <a:lstStyle/>
            <a:p>
              <a:pPr algn="ctr"/>
              <a:r>
                <a:rPr lang="en-US" b="1"/>
                <a:t>Telligen Review Timeframes</a:t>
              </a:r>
            </a:p>
          </p:txBody>
        </p:sp>
      </p:grpSp>
    </p:spTree>
    <p:extLst>
      <p:ext uri="{BB962C8B-B14F-4D97-AF65-F5344CB8AC3E}">
        <p14:creationId xmlns:p14="http://schemas.microsoft.com/office/powerpoint/2010/main" val="130467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524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1040" y="576052"/>
            <a:ext cx="2027265" cy="468614"/>
          </a:xfrm>
          <a:prstGeom prst="rect">
            <a:avLst/>
          </a:prstGeom>
        </p:spPr>
        <p:txBody>
          <a:bodyPr vert="horz" wrap="square" lIns="0" tIns="0" rIns="0" bIns="0" rtlCol="0">
            <a:spAutoFit/>
          </a:bodyPr>
          <a:lstStyle/>
          <a:p>
            <a:pPr marL="0" marR="0">
              <a:lnSpc>
                <a:spcPts val="3389"/>
              </a:lnSpc>
              <a:spcBef>
                <a:spcPts val="0"/>
              </a:spcBef>
              <a:spcAft>
                <a:spcPts val="0"/>
              </a:spcAft>
            </a:pPr>
            <a:r>
              <a:rPr sz="2800" b="1">
                <a:solidFill>
                  <a:srgbClr val="009DDC"/>
                </a:solidFill>
                <a:latin typeface="GLGAHP+Century Gothic Bold"/>
                <a:cs typeface="GLGAHP+Century Gothic Bold"/>
              </a:rPr>
              <a:t>Contact Us</a:t>
            </a:r>
          </a:p>
        </p:txBody>
      </p:sp>
      <p:sp>
        <p:nvSpPr>
          <p:cNvPr id="4" name="object 4"/>
          <p:cNvSpPr txBox="1"/>
          <p:nvPr/>
        </p:nvSpPr>
        <p:spPr>
          <a:xfrm>
            <a:off x="701040" y="1491190"/>
            <a:ext cx="5816617" cy="307777"/>
          </a:xfrm>
          <a:prstGeom prst="rect">
            <a:avLst/>
          </a:prstGeom>
        </p:spPr>
        <p:txBody>
          <a:bodyPr vert="horz" wrap="square" lIns="0" tIns="0" rIns="0" bIns="0" rtlCol="0">
            <a:spAutoFit/>
          </a:bodyPr>
          <a:lstStyle/>
          <a:p>
            <a:pPr marL="0" marR="0">
              <a:lnSpc>
                <a:spcPts val="2429"/>
              </a:lnSpc>
              <a:spcBef>
                <a:spcPts val="0"/>
              </a:spcBef>
              <a:spcAft>
                <a:spcPts val="0"/>
              </a:spcAft>
            </a:pPr>
            <a:r>
              <a:rPr sz="2000" b="1" dirty="0">
                <a:solidFill>
                  <a:srgbClr val="262626"/>
                </a:solidFill>
                <a:latin typeface="Century Gothic" panose="020B0502020202020204" pitchFamily="34" charset="0"/>
                <a:cs typeface="GLGAHP+Century Gothic Bold"/>
              </a:rPr>
              <a:t>Education</a:t>
            </a:r>
            <a:r>
              <a:rPr sz="2000" b="1" spc="-20" dirty="0">
                <a:solidFill>
                  <a:srgbClr val="262626"/>
                </a:solidFill>
                <a:latin typeface="Century Gothic" panose="020B0502020202020204" pitchFamily="34" charset="0"/>
                <a:cs typeface="GLGAHP+Century Gothic Bold"/>
              </a:rPr>
              <a:t> </a:t>
            </a:r>
            <a:r>
              <a:rPr sz="2000" b="1" dirty="0">
                <a:solidFill>
                  <a:srgbClr val="262626"/>
                </a:solidFill>
                <a:latin typeface="Century Gothic" panose="020B0502020202020204" pitchFamily="34" charset="0"/>
                <a:cs typeface="GLGAHP+Century Gothic Bold"/>
              </a:rPr>
              <a:t>Manager</a:t>
            </a:r>
            <a:r>
              <a:rPr sz="2000" b="1" spc="16" dirty="0">
                <a:solidFill>
                  <a:srgbClr val="262626"/>
                </a:solidFill>
                <a:latin typeface="Century Gothic" panose="020B0502020202020204" pitchFamily="34" charset="0"/>
                <a:cs typeface="GLGAHP+Century Gothic Bold"/>
              </a:rPr>
              <a:t> </a:t>
            </a:r>
            <a:r>
              <a:rPr sz="2000" b="1" dirty="0">
                <a:solidFill>
                  <a:srgbClr val="262626"/>
                </a:solidFill>
                <a:latin typeface="Century Gothic" panose="020B0502020202020204" pitchFamily="34" charset="0"/>
                <a:cs typeface="SGNPKH+Century Gothic Bold"/>
              </a:rPr>
              <a:t>–</a:t>
            </a:r>
            <a:r>
              <a:rPr sz="2000" b="1" spc="60" dirty="0">
                <a:solidFill>
                  <a:srgbClr val="262626"/>
                </a:solidFill>
                <a:latin typeface="Century Gothic" panose="020B0502020202020204" pitchFamily="34" charset="0"/>
                <a:cs typeface="Times New Roman"/>
              </a:rPr>
              <a:t> </a:t>
            </a:r>
            <a:r>
              <a:rPr sz="2000" b="1" dirty="0">
                <a:solidFill>
                  <a:srgbClr val="262626"/>
                </a:solidFill>
                <a:latin typeface="Century Gothic" panose="020B0502020202020204" pitchFamily="34" charset="0"/>
                <a:cs typeface="GLGAHP+Century Gothic Bold"/>
              </a:rPr>
              <a:t>Primary Point</a:t>
            </a:r>
            <a:r>
              <a:rPr sz="2000" b="1" spc="-18" dirty="0">
                <a:solidFill>
                  <a:srgbClr val="262626"/>
                </a:solidFill>
                <a:latin typeface="Century Gothic" panose="020B0502020202020204" pitchFamily="34" charset="0"/>
                <a:cs typeface="GLGAHP+Century Gothic Bold"/>
              </a:rPr>
              <a:t> </a:t>
            </a:r>
            <a:r>
              <a:rPr sz="2000" b="1" dirty="0">
                <a:solidFill>
                  <a:srgbClr val="262626"/>
                </a:solidFill>
                <a:latin typeface="Century Gothic" panose="020B0502020202020204" pitchFamily="34" charset="0"/>
                <a:cs typeface="GLGAHP+Century Gothic Bold"/>
              </a:rPr>
              <a:t>of Contact</a:t>
            </a:r>
          </a:p>
        </p:txBody>
      </p:sp>
      <p:sp>
        <p:nvSpPr>
          <p:cNvPr id="5" name="object 5"/>
          <p:cNvSpPr txBox="1"/>
          <p:nvPr/>
        </p:nvSpPr>
        <p:spPr>
          <a:xfrm>
            <a:off x="8017129" y="1491190"/>
            <a:ext cx="2394570" cy="346666"/>
          </a:xfrm>
          <a:prstGeom prst="rect">
            <a:avLst/>
          </a:prstGeom>
        </p:spPr>
        <p:txBody>
          <a:bodyPr vert="horz" wrap="square" lIns="0" tIns="0" rIns="0" bIns="0" rtlCol="0">
            <a:spAutoFit/>
          </a:bodyPr>
          <a:lstStyle/>
          <a:p>
            <a:pPr marL="0" marR="0">
              <a:lnSpc>
                <a:spcPts val="2429"/>
              </a:lnSpc>
              <a:spcBef>
                <a:spcPts val="0"/>
              </a:spcBef>
              <a:spcAft>
                <a:spcPts val="0"/>
              </a:spcAft>
            </a:pPr>
            <a:r>
              <a:rPr sz="2000" b="1">
                <a:solidFill>
                  <a:srgbClr val="262626"/>
                </a:solidFill>
                <a:latin typeface="GLGAHP+Century Gothic Bold"/>
                <a:cs typeface="GLGAHP+Century Gothic Bold"/>
              </a:rPr>
              <a:t>Program Manager</a:t>
            </a:r>
          </a:p>
        </p:txBody>
      </p:sp>
      <p:sp>
        <p:nvSpPr>
          <p:cNvPr id="6" name="object 6"/>
          <p:cNvSpPr txBox="1"/>
          <p:nvPr/>
        </p:nvSpPr>
        <p:spPr>
          <a:xfrm>
            <a:off x="701040" y="1839598"/>
            <a:ext cx="4107231" cy="307777"/>
          </a:xfrm>
          <a:prstGeom prst="rect">
            <a:avLst/>
          </a:prstGeom>
        </p:spPr>
        <p:txBody>
          <a:bodyPr vert="horz" wrap="square" lIns="0" tIns="0" rIns="0" bIns="0" rtlCol="0" anchor="t">
            <a:spAutoFit/>
          </a:bodyPr>
          <a:lstStyle/>
          <a:p>
            <a:pPr marL="0" marR="0">
              <a:lnSpc>
                <a:spcPts val="2390"/>
              </a:lnSpc>
              <a:spcBef>
                <a:spcPts val="0"/>
              </a:spcBef>
              <a:spcAft>
                <a:spcPts val="0"/>
              </a:spcAft>
            </a:pPr>
            <a:r>
              <a:rPr lang="en-US" sz="2000" dirty="0">
                <a:solidFill>
                  <a:srgbClr val="262626"/>
                </a:solidFill>
                <a:latin typeface="Century Gothic" panose="020B0502020202020204" pitchFamily="34" charset="0"/>
                <a:cs typeface="VNDIIQ+Century Gothic"/>
              </a:rPr>
              <a:t>Charity A. Jones</a:t>
            </a:r>
            <a:endParaRPr lang="en-US" dirty="0">
              <a:solidFill>
                <a:srgbClr val="000000"/>
              </a:solidFill>
              <a:latin typeface="Century Gothic" panose="020B0502020202020204" pitchFamily="34" charset="0"/>
              <a:cs typeface="VNDIIQ+Century Gothic"/>
            </a:endParaRPr>
          </a:p>
        </p:txBody>
      </p:sp>
      <p:sp>
        <p:nvSpPr>
          <p:cNvPr id="7" name="object 7"/>
          <p:cNvSpPr txBox="1"/>
          <p:nvPr/>
        </p:nvSpPr>
        <p:spPr>
          <a:xfrm>
            <a:off x="8017129" y="1860474"/>
            <a:ext cx="1740744" cy="341685"/>
          </a:xfrm>
          <a:prstGeom prst="rect">
            <a:avLst/>
          </a:prstGeom>
        </p:spPr>
        <p:txBody>
          <a:bodyPr vert="horz" wrap="square" lIns="0" tIns="0" rIns="0" bIns="0" rtlCol="0">
            <a:spAutoFit/>
          </a:bodyPr>
          <a:lstStyle/>
          <a:p>
            <a:pPr marL="0" marR="0">
              <a:lnSpc>
                <a:spcPts val="2390"/>
              </a:lnSpc>
              <a:spcBef>
                <a:spcPts val="0"/>
              </a:spcBef>
              <a:spcAft>
                <a:spcPts val="0"/>
              </a:spcAft>
            </a:pPr>
            <a:r>
              <a:rPr sz="2000" dirty="0">
                <a:solidFill>
                  <a:srgbClr val="262626"/>
                </a:solidFill>
                <a:latin typeface="VNDIIQ+Century Gothic"/>
                <a:cs typeface="VNDIIQ+Century Gothic"/>
              </a:rPr>
              <a:t>AJae Devine</a:t>
            </a:r>
          </a:p>
        </p:txBody>
      </p:sp>
      <p:sp>
        <p:nvSpPr>
          <p:cNvPr id="8" name="object 8"/>
          <p:cNvSpPr txBox="1"/>
          <p:nvPr/>
        </p:nvSpPr>
        <p:spPr>
          <a:xfrm>
            <a:off x="701040" y="2526367"/>
            <a:ext cx="5468835" cy="307777"/>
          </a:xfrm>
          <a:prstGeom prst="rect">
            <a:avLst/>
          </a:prstGeom>
        </p:spPr>
        <p:txBody>
          <a:bodyPr vert="horz" wrap="square" lIns="0" tIns="0" rIns="0" bIns="0" rtlCol="0" anchor="t">
            <a:spAutoFit/>
          </a:bodyPr>
          <a:lstStyle/>
          <a:p>
            <a:pPr marL="0" marR="0">
              <a:lnSpc>
                <a:spcPts val="2429"/>
              </a:lnSpc>
              <a:spcBef>
                <a:spcPts val="0"/>
              </a:spcBef>
              <a:spcAft>
                <a:spcPts val="0"/>
              </a:spcAft>
            </a:pPr>
            <a:r>
              <a:rPr sz="2000" b="1" dirty="0">
                <a:solidFill>
                  <a:srgbClr val="000000"/>
                </a:solidFill>
                <a:latin typeface="Century Gothic" panose="020B0502020202020204" pitchFamily="34" charset="0"/>
                <a:cs typeface="GLGAHP+Century Gothic Bold"/>
              </a:rPr>
              <a:t>Website</a:t>
            </a:r>
            <a:r>
              <a:rPr sz="2000" dirty="0">
                <a:solidFill>
                  <a:srgbClr val="000000"/>
                </a:solidFill>
                <a:latin typeface="Century Gothic" panose="020B0502020202020204" pitchFamily="34" charset="0"/>
                <a:cs typeface="VNDIIQ+Century Gothic"/>
              </a:rPr>
              <a:t>:</a:t>
            </a:r>
            <a:r>
              <a:rPr sz="2000" spc="525" dirty="0">
                <a:solidFill>
                  <a:srgbClr val="000000"/>
                </a:solidFill>
                <a:latin typeface="Century Gothic" panose="020B0502020202020204" pitchFamily="34" charset="0"/>
                <a:cs typeface="VNDIIQ+Century Gothic"/>
              </a:rPr>
              <a:t> </a:t>
            </a:r>
            <a:r>
              <a:rPr lang="en-US" sz="2000" u="sng" dirty="0">
                <a:solidFill>
                  <a:srgbClr val="1620F0"/>
                </a:solidFill>
                <a:latin typeface="Century Gothic" panose="020B0502020202020204" pitchFamily="34" charset="0"/>
                <a:cs typeface="VNDIIQ+Century Gothic"/>
                <a:hlinkClick r:id="rId3">
                  <a:extLst>
                    <a:ext uri="{A12FA001-AC4F-418D-AE19-62706E023703}">
                      <ahyp:hlinkClr xmlns:ahyp="http://schemas.microsoft.com/office/drawing/2018/hyperlinkcolor" val="tx"/>
                    </a:ext>
                  </a:extLst>
                </a:hlinkClick>
              </a:rPr>
              <a:t>https://msmedicaid.telligen.com/</a:t>
            </a:r>
          </a:p>
        </p:txBody>
      </p:sp>
      <p:sp>
        <p:nvSpPr>
          <p:cNvPr id="9" name="object 9"/>
          <p:cNvSpPr txBox="1"/>
          <p:nvPr/>
        </p:nvSpPr>
        <p:spPr>
          <a:xfrm>
            <a:off x="701040" y="3137491"/>
            <a:ext cx="5487161" cy="1259796"/>
          </a:xfrm>
          <a:prstGeom prst="rect">
            <a:avLst/>
          </a:prstGeom>
        </p:spPr>
        <p:txBody>
          <a:bodyPr vert="horz" wrap="square" lIns="0" tIns="0" rIns="0" bIns="0" rtlCol="0" anchor="t">
            <a:spAutoFit/>
          </a:bodyPr>
          <a:lstStyle/>
          <a:p>
            <a:pPr marL="0" marR="0">
              <a:lnSpc>
                <a:spcPts val="2429"/>
              </a:lnSpc>
              <a:spcBef>
                <a:spcPts val="0"/>
              </a:spcBef>
              <a:spcAft>
                <a:spcPts val="0"/>
              </a:spcAft>
            </a:pPr>
            <a:r>
              <a:rPr sz="2000" b="1" dirty="0">
                <a:solidFill>
                  <a:srgbClr val="000000"/>
                </a:solidFill>
                <a:latin typeface="Century Gothic" panose="020B0502020202020204" pitchFamily="34" charset="0"/>
                <a:cs typeface="GLGAHP+Century Gothic Bold"/>
              </a:rPr>
              <a:t>Mississippi Call Center</a:t>
            </a:r>
            <a:r>
              <a:rPr sz="2000" b="1" spc="-19"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&amp;</a:t>
            </a:r>
            <a:r>
              <a:rPr sz="2000" b="1" spc="10"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Provider</a:t>
            </a:r>
            <a:r>
              <a:rPr sz="2000" b="1" spc="-30"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Help</a:t>
            </a:r>
            <a:r>
              <a:rPr sz="2000" b="1" spc="-24"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Desk</a:t>
            </a:r>
          </a:p>
          <a:p>
            <a:pPr marL="0" marR="0">
              <a:lnSpc>
                <a:spcPts val="2328"/>
              </a:lnSpc>
              <a:spcBef>
                <a:spcPts val="50"/>
              </a:spcBef>
              <a:spcAft>
                <a:spcPts val="0"/>
              </a:spcAft>
            </a:pPr>
            <a:r>
              <a:rPr sz="2000" dirty="0">
                <a:solidFill>
                  <a:srgbClr val="000000"/>
                </a:solidFill>
                <a:latin typeface="Century Gothic" panose="020B0502020202020204" pitchFamily="34" charset="0"/>
                <a:cs typeface="Arial"/>
              </a:rPr>
              <a:t>•</a:t>
            </a:r>
            <a:r>
              <a:rPr sz="2000" spc="1500" dirty="0">
                <a:solidFill>
                  <a:srgbClr val="000000"/>
                </a:solidFill>
                <a:latin typeface="Century Gothic" panose="020B0502020202020204" pitchFamily="34" charset="0"/>
                <a:cs typeface="Times New Roman"/>
              </a:rPr>
              <a:t> </a:t>
            </a:r>
            <a:r>
              <a:rPr sz="2000" dirty="0">
                <a:solidFill>
                  <a:srgbClr val="000000"/>
                </a:solidFill>
                <a:latin typeface="Century Gothic" panose="020B0502020202020204" pitchFamily="34" charset="0"/>
                <a:cs typeface="VNDIIQ+Century Gothic"/>
              </a:rPr>
              <a:t>Email:</a:t>
            </a:r>
            <a:r>
              <a:rPr sz="2000" spc="-28" dirty="0">
                <a:solidFill>
                  <a:srgbClr val="000000"/>
                </a:solidFill>
                <a:latin typeface="Century Gothic" panose="020B0502020202020204" pitchFamily="34" charset="0"/>
                <a:cs typeface="VNDIIQ+Century Gothic"/>
              </a:rPr>
              <a:t> </a:t>
            </a:r>
            <a:r>
              <a:rPr lang="en-US" sz="2000" u="sng" dirty="0">
                <a:solidFill>
                  <a:srgbClr val="1620F0"/>
                </a:solidFill>
                <a:latin typeface="Century Gothic" panose="020B0502020202020204" pitchFamily="34" charset="0"/>
                <a:cs typeface="Calibri"/>
                <a:hlinkClick r:id="rId4">
                  <a:extLst>
                    <a:ext uri="{A12FA001-AC4F-418D-AE19-62706E023703}">
                      <ahyp:hlinkClr xmlns:ahyp="http://schemas.microsoft.com/office/drawing/2018/hyperlinkcolor" val="tx"/>
                    </a:ext>
                  </a:extLst>
                </a:hlinkClick>
              </a:rPr>
              <a:t>msmedicaidum@telligen.com</a:t>
            </a:r>
          </a:p>
          <a:p>
            <a:pPr marL="0" marR="0">
              <a:lnSpc>
                <a:spcPts val="2387"/>
              </a:lnSpc>
              <a:spcBef>
                <a:spcPts val="0"/>
              </a:spcBef>
              <a:spcAft>
                <a:spcPts val="0"/>
              </a:spcAft>
            </a:pPr>
            <a:r>
              <a:rPr sz="2000" dirty="0">
                <a:solidFill>
                  <a:srgbClr val="000000"/>
                </a:solidFill>
                <a:latin typeface="Century Gothic" panose="020B0502020202020204" pitchFamily="34" charset="0"/>
                <a:cs typeface="Arial"/>
              </a:rPr>
              <a:t>•</a:t>
            </a:r>
            <a:r>
              <a:rPr sz="2000" spc="1500" dirty="0">
                <a:solidFill>
                  <a:srgbClr val="000000"/>
                </a:solidFill>
                <a:latin typeface="Century Gothic" panose="020B0502020202020204" pitchFamily="34" charset="0"/>
                <a:cs typeface="Times New Roman"/>
              </a:rPr>
              <a:t> </a:t>
            </a:r>
            <a:r>
              <a:rPr sz="2000" dirty="0">
                <a:solidFill>
                  <a:srgbClr val="000000"/>
                </a:solidFill>
                <a:latin typeface="Century Gothic" panose="020B0502020202020204" pitchFamily="34" charset="0"/>
                <a:cs typeface="VNDIIQ+Century Gothic"/>
              </a:rPr>
              <a:t>Toll-Free</a:t>
            </a:r>
            <a:r>
              <a:rPr sz="2000" spc="-20" dirty="0">
                <a:solidFill>
                  <a:srgbClr val="000000"/>
                </a:solidFill>
                <a:latin typeface="Century Gothic" panose="020B0502020202020204" pitchFamily="34" charset="0"/>
                <a:cs typeface="VNDIIQ+Century Gothic"/>
              </a:rPr>
              <a:t> </a:t>
            </a:r>
            <a:r>
              <a:rPr sz="2000" dirty="0">
                <a:solidFill>
                  <a:srgbClr val="000000"/>
                </a:solidFill>
                <a:latin typeface="Century Gothic" panose="020B0502020202020204" pitchFamily="34" charset="0"/>
                <a:cs typeface="VNDIIQ+Century Gothic"/>
              </a:rPr>
              <a:t>Phone:</a:t>
            </a:r>
            <a:r>
              <a:rPr sz="2000" spc="-10" dirty="0">
                <a:solidFill>
                  <a:srgbClr val="000000"/>
                </a:solidFill>
                <a:latin typeface="Century Gothic" panose="020B0502020202020204" pitchFamily="34" charset="0"/>
                <a:cs typeface="VNDIIQ+Century Gothic"/>
              </a:rPr>
              <a:t> </a:t>
            </a:r>
            <a:r>
              <a:rPr sz="2000" dirty="0">
                <a:solidFill>
                  <a:srgbClr val="000000"/>
                </a:solidFill>
                <a:latin typeface="Century Gothic" panose="020B0502020202020204" pitchFamily="34" charset="0"/>
                <a:cs typeface="VNDIIQ+Century Gothic"/>
              </a:rPr>
              <a:t>855-625-7709</a:t>
            </a:r>
          </a:p>
          <a:p>
            <a:pPr marL="0" marR="0">
              <a:lnSpc>
                <a:spcPts val="2387"/>
              </a:lnSpc>
              <a:spcBef>
                <a:spcPts val="12"/>
              </a:spcBef>
              <a:spcAft>
                <a:spcPts val="0"/>
              </a:spcAft>
            </a:pPr>
            <a:r>
              <a:rPr sz="2000" dirty="0">
                <a:solidFill>
                  <a:srgbClr val="000000"/>
                </a:solidFill>
                <a:latin typeface="Century Gothic" panose="020B0502020202020204" pitchFamily="34" charset="0"/>
                <a:cs typeface="Arial"/>
              </a:rPr>
              <a:t>•</a:t>
            </a:r>
            <a:r>
              <a:rPr sz="2000" spc="1500" dirty="0">
                <a:solidFill>
                  <a:srgbClr val="000000"/>
                </a:solidFill>
                <a:latin typeface="Century Gothic" panose="020B0502020202020204" pitchFamily="34" charset="0"/>
                <a:cs typeface="Times New Roman"/>
              </a:rPr>
              <a:t> </a:t>
            </a:r>
            <a:r>
              <a:rPr sz="2000" dirty="0">
                <a:solidFill>
                  <a:srgbClr val="000000"/>
                </a:solidFill>
                <a:latin typeface="Century Gothic" panose="020B0502020202020204" pitchFamily="34" charset="0"/>
                <a:cs typeface="VNDIIQ+Century Gothic"/>
              </a:rPr>
              <a:t>Fax: 800-524-5710</a:t>
            </a:r>
          </a:p>
        </p:txBody>
      </p:sp>
      <p:sp>
        <p:nvSpPr>
          <p:cNvPr id="10" name="object 10"/>
          <p:cNvSpPr txBox="1"/>
          <p:nvPr/>
        </p:nvSpPr>
        <p:spPr>
          <a:xfrm>
            <a:off x="701040" y="4661745"/>
            <a:ext cx="4727279" cy="1076992"/>
          </a:xfrm>
          <a:prstGeom prst="rect">
            <a:avLst/>
          </a:prstGeom>
        </p:spPr>
        <p:txBody>
          <a:bodyPr vert="horz" wrap="square" lIns="0" tIns="0" rIns="0" bIns="0" rtlCol="0" anchor="t">
            <a:spAutoFit/>
          </a:bodyPr>
          <a:lstStyle/>
          <a:p>
            <a:pPr marL="0" marR="0">
              <a:lnSpc>
                <a:spcPts val="2429"/>
              </a:lnSpc>
              <a:spcBef>
                <a:spcPts val="0"/>
              </a:spcBef>
              <a:spcAft>
                <a:spcPts val="0"/>
              </a:spcAft>
            </a:pPr>
            <a:r>
              <a:rPr sz="2000" b="1" dirty="0">
                <a:solidFill>
                  <a:srgbClr val="000000"/>
                </a:solidFill>
                <a:latin typeface="Century Gothic" panose="020B0502020202020204" pitchFamily="34" charset="0"/>
                <a:cs typeface="GLGAHP+Century Gothic Bold"/>
              </a:rPr>
              <a:t>Portal</a:t>
            </a:r>
            <a:r>
              <a:rPr sz="2000" b="1" spc="-11"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Registration</a:t>
            </a:r>
            <a:r>
              <a:rPr sz="2000" b="1" spc="-23" dirty="0">
                <a:solidFill>
                  <a:srgbClr val="000000"/>
                </a:solidFill>
                <a:latin typeface="Century Gothic" panose="020B0502020202020204" pitchFamily="34" charset="0"/>
                <a:cs typeface="GLGAHP+Century Gothic Bold"/>
              </a:rPr>
              <a:t> </a:t>
            </a:r>
            <a:r>
              <a:rPr sz="2000" b="1" dirty="0">
                <a:solidFill>
                  <a:srgbClr val="000000"/>
                </a:solidFill>
                <a:latin typeface="Century Gothic" panose="020B0502020202020204" pitchFamily="34" charset="0"/>
                <a:cs typeface="GLGAHP+Century Gothic Bold"/>
              </a:rPr>
              <a:t>Questions</a:t>
            </a:r>
          </a:p>
          <a:p>
            <a:pPr marL="0" marR="0">
              <a:lnSpc>
                <a:spcPts val="2390"/>
              </a:lnSpc>
              <a:spcBef>
                <a:spcPts val="478"/>
              </a:spcBef>
              <a:spcAft>
                <a:spcPts val="0"/>
              </a:spcAft>
            </a:pPr>
            <a:r>
              <a:rPr sz="2000" dirty="0">
                <a:solidFill>
                  <a:srgbClr val="000000"/>
                </a:solidFill>
                <a:latin typeface="Century Gothic" panose="020B0502020202020204" pitchFamily="34" charset="0"/>
                <a:cs typeface="Arial"/>
              </a:rPr>
              <a:t>•</a:t>
            </a:r>
            <a:r>
              <a:rPr sz="2000" spc="1500" dirty="0">
                <a:solidFill>
                  <a:srgbClr val="000000"/>
                </a:solidFill>
                <a:latin typeface="Century Gothic" panose="020B0502020202020204" pitchFamily="34" charset="0"/>
                <a:cs typeface="Times New Roman"/>
              </a:rPr>
              <a:t> </a:t>
            </a:r>
            <a:r>
              <a:rPr sz="2000" dirty="0">
                <a:solidFill>
                  <a:srgbClr val="000000"/>
                </a:solidFill>
                <a:latin typeface="Century Gothic" panose="020B0502020202020204" pitchFamily="34" charset="0"/>
                <a:cs typeface="VNDIIQ+Century Gothic"/>
              </a:rPr>
              <a:t>Email:</a:t>
            </a:r>
            <a:r>
              <a:rPr sz="2000" spc="524" dirty="0">
                <a:solidFill>
                  <a:srgbClr val="000000"/>
                </a:solidFill>
                <a:latin typeface="Century Gothic" panose="020B0502020202020204" pitchFamily="34" charset="0"/>
                <a:cs typeface="VNDIIQ+Century Gothic"/>
              </a:rPr>
              <a:t> </a:t>
            </a:r>
            <a:r>
              <a:rPr lang="en-US" sz="2000" u="sng" dirty="0">
                <a:solidFill>
                  <a:srgbClr val="1620F0"/>
                </a:solidFill>
                <a:latin typeface="Century Gothic" panose="020B0502020202020204" pitchFamily="34" charset="0"/>
                <a:cs typeface="Calibri"/>
                <a:hlinkClick r:id="rId5">
                  <a:extLst>
                    <a:ext uri="{A12FA001-AC4F-418D-AE19-62706E023703}">
                      <ahyp:hlinkClr xmlns:ahyp="http://schemas.microsoft.com/office/drawing/2018/hyperlinkcolor" val="tx"/>
                    </a:ext>
                  </a:extLst>
                </a:hlinkClick>
              </a:rPr>
              <a:t>qtregistration@telligen.com</a:t>
            </a:r>
          </a:p>
          <a:p>
            <a:pPr marL="0" marR="0">
              <a:lnSpc>
                <a:spcPts val="2387"/>
              </a:lnSpc>
              <a:spcBef>
                <a:spcPts val="488"/>
              </a:spcBef>
              <a:spcAft>
                <a:spcPts val="0"/>
              </a:spcAft>
            </a:pPr>
            <a:r>
              <a:rPr sz="2000" dirty="0">
                <a:solidFill>
                  <a:srgbClr val="000000"/>
                </a:solidFill>
                <a:latin typeface="Century Gothic" panose="020B0502020202020204" pitchFamily="34" charset="0"/>
                <a:cs typeface="Arial"/>
              </a:rPr>
              <a:t>•</a:t>
            </a:r>
            <a:r>
              <a:rPr sz="2000" spc="1500" dirty="0">
                <a:solidFill>
                  <a:srgbClr val="000000"/>
                </a:solidFill>
                <a:latin typeface="Century Gothic" panose="020B0502020202020204" pitchFamily="34" charset="0"/>
                <a:cs typeface="Times New Roman"/>
              </a:rPr>
              <a:t> </a:t>
            </a:r>
            <a:r>
              <a:rPr sz="2000" dirty="0">
                <a:solidFill>
                  <a:srgbClr val="000000"/>
                </a:solidFill>
                <a:latin typeface="Century Gothic" panose="020B0502020202020204" pitchFamily="34" charset="0"/>
                <a:cs typeface="VNDIIQ+Century Gothic"/>
              </a:rPr>
              <a:t>Toll-Free</a:t>
            </a:r>
            <a:r>
              <a:rPr sz="2000" spc="-20" dirty="0">
                <a:solidFill>
                  <a:srgbClr val="000000"/>
                </a:solidFill>
                <a:latin typeface="Century Gothic" panose="020B0502020202020204" pitchFamily="34" charset="0"/>
                <a:cs typeface="VNDIIQ+Century Gothic"/>
              </a:rPr>
              <a:t> </a:t>
            </a:r>
            <a:r>
              <a:rPr sz="2000" dirty="0">
                <a:solidFill>
                  <a:srgbClr val="000000"/>
                </a:solidFill>
                <a:latin typeface="Century Gothic" panose="020B0502020202020204" pitchFamily="34" charset="0"/>
                <a:cs typeface="VNDIIQ+Century Gothic"/>
              </a:rPr>
              <a:t>Phone:</a:t>
            </a:r>
            <a:r>
              <a:rPr sz="2000" dirty="0">
                <a:solidFill>
                  <a:srgbClr val="000000"/>
                </a:solidFill>
                <a:latin typeface="Century Gothic" panose="020B0502020202020204" pitchFamily="34" charset="0"/>
              </a:rPr>
              <a:t> (833) 610-1057</a:t>
            </a:r>
          </a:p>
        </p:txBody>
      </p:sp>
      <p:sp>
        <p:nvSpPr>
          <p:cNvPr id="11" name="TextBox 10">
            <a:extLst>
              <a:ext uri="{FF2B5EF4-FFF2-40B4-BE49-F238E27FC236}">
                <a16:creationId xmlns:a16="http://schemas.microsoft.com/office/drawing/2014/main" id="{024850DC-7149-E428-22EF-583ABDE052C6}"/>
              </a:ext>
            </a:extLst>
          </p:cNvPr>
          <p:cNvSpPr txBox="1"/>
          <p:nvPr/>
        </p:nvSpPr>
        <p:spPr>
          <a:xfrm>
            <a:off x="7879080" y="2429605"/>
            <a:ext cx="3611880" cy="707886"/>
          </a:xfrm>
          <a:prstGeom prst="rect">
            <a:avLst/>
          </a:prstGeom>
          <a:noFill/>
        </p:spPr>
        <p:txBody>
          <a:bodyPr wrap="square" rtlCol="0">
            <a:spAutoFit/>
          </a:bodyPr>
          <a:lstStyle/>
          <a:p>
            <a:r>
              <a:rPr lang="en-US" sz="2000" b="1" dirty="0">
                <a:latin typeface="Century Gothic" panose="020B0502020202020204" pitchFamily="34" charset="0"/>
              </a:rPr>
              <a:t>Assistant Program Manager</a:t>
            </a:r>
          </a:p>
          <a:p>
            <a:r>
              <a:rPr lang="en-US" sz="2000" dirty="0">
                <a:latin typeface="Century Gothic" panose="020B0502020202020204" pitchFamily="34" charset="0"/>
              </a:rPr>
              <a:t>Cassandra Bullock</a:t>
            </a:r>
          </a:p>
        </p:txBody>
      </p:sp>
    </p:spTree>
    <p:extLst>
      <p:ext uri="{BB962C8B-B14F-4D97-AF65-F5344CB8AC3E}">
        <p14:creationId xmlns:p14="http://schemas.microsoft.com/office/powerpoint/2010/main" val="3244061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D5740B-4920-4B3D-8941-66F1539EDC4F}"/>
              </a:ext>
            </a:extLst>
          </p:cNvPr>
          <p:cNvSpPr>
            <a:spLocks noGrp="1"/>
          </p:cNvSpPr>
          <p:nvPr>
            <p:ph idx="1"/>
          </p:nvPr>
        </p:nvSpPr>
        <p:spPr/>
        <p:txBody>
          <a:bodyPr/>
          <a:lstStyle/>
          <a:p>
            <a:r>
              <a:rPr lang="en-US"/>
              <a:t>Scroll down the </a:t>
            </a:r>
            <a:r>
              <a:rPr lang="en-US" b="1"/>
              <a:t>summary page </a:t>
            </a:r>
            <a:r>
              <a:rPr lang="en-US"/>
              <a:t>of the review</a:t>
            </a:r>
          </a:p>
          <a:p>
            <a:r>
              <a:rPr lang="en-US"/>
              <a:t>Proceed to the correspondence section.  </a:t>
            </a:r>
          </a:p>
          <a:p>
            <a:r>
              <a:rPr lang="en-US"/>
              <a:t>Click on the blue name of the letter to open it and see what information is being requested.</a:t>
            </a:r>
          </a:p>
          <a:p>
            <a:pPr marL="0" indent="0">
              <a:buNone/>
            </a:pPr>
            <a:endParaRPr lang="en-US"/>
          </a:p>
          <a:p>
            <a:pPr marL="0" indent="0">
              <a:buNone/>
            </a:pPr>
            <a:endParaRPr lang="en-US"/>
          </a:p>
        </p:txBody>
      </p:sp>
      <p:sp>
        <p:nvSpPr>
          <p:cNvPr id="3" name="Text Placeholder 2">
            <a:extLst>
              <a:ext uri="{FF2B5EF4-FFF2-40B4-BE49-F238E27FC236}">
                <a16:creationId xmlns:a16="http://schemas.microsoft.com/office/drawing/2014/main" id="{171EA473-A4C7-44B7-9D20-67905CD33ACA}"/>
              </a:ext>
            </a:extLst>
          </p:cNvPr>
          <p:cNvSpPr>
            <a:spLocks noGrp="1"/>
          </p:cNvSpPr>
          <p:nvPr>
            <p:ph type="body" sz="quarter" idx="10"/>
          </p:nvPr>
        </p:nvSpPr>
        <p:spPr/>
        <p:txBody>
          <a:bodyPr/>
          <a:lstStyle/>
          <a:p>
            <a:r>
              <a:rPr lang="en-US"/>
              <a:t>Request for Information</a:t>
            </a:r>
          </a:p>
        </p:txBody>
      </p:sp>
      <p:pic>
        <p:nvPicPr>
          <p:cNvPr id="6" name="Picture 5">
            <a:extLst>
              <a:ext uri="{FF2B5EF4-FFF2-40B4-BE49-F238E27FC236}">
                <a16:creationId xmlns:a16="http://schemas.microsoft.com/office/drawing/2014/main" id="{F4A6C5E7-336A-4FDC-9EE8-576251EF8BC5}"/>
              </a:ext>
            </a:extLst>
          </p:cNvPr>
          <p:cNvPicPr>
            <a:picLocks noChangeAspect="1"/>
          </p:cNvPicPr>
          <p:nvPr/>
        </p:nvPicPr>
        <p:blipFill rotWithShape="1">
          <a:blip r:embed="rId2"/>
          <a:srcRect l="979" r="979" b="4286"/>
          <a:stretch/>
        </p:blipFill>
        <p:spPr>
          <a:xfrm>
            <a:off x="2530764" y="3138915"/>
            <a:ext cx="8321964" cy="22712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8803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3CA56-DB02-4952-864A-EFB47206E078}"/>
              </a:ext>
            </a:extLst>
          </p:cNvPr>
          <p:cNvSpPr>
            <a:spLocks noGrp="1"/>
          </p:cNvSpPr>
          <p:nvPr>
            <p:ph idx="1"/>
          </p:nvPr>
        </p:nvSpPr>
        <p:spPr/>
        <p:txBody>
          <a:bodyPr/>
          <a:lstStyle/>
          <a:p>
            <a:r>
              <a:rPr lang="en-US"/>
              <a:t>Scroll up to the </a:t>
            </a:r>
            <a:r>
              <a:rPr lang="en-US" b="1"/>
              <a:t>Documentation panel </a:t>
            </a:r>
            <a:r>
              <a:rPr lang="en-US"/>
              <a:t>to attach additional information.</a:t>
            </a:r>
          </a:p>
          <a:p>
            <a:r>
              <a:rPr lang="en-US"/>
              <a:t>Click on the Add button</a:t>
            </a:r>
            <a:r>
              <a:rPr lang="en-US" strike="sngStrike">
                <a:solidFill>
                  <a:srgbClr val="FF0000"/>
                </a:solidFill>
              </a:rPr>
              <a:t> </a:t>
            </a:r>
            <a:r>
              <a:rPr lang="en-US"/>
              <a:t>to attach additional clinical documentation to the review.   </a:t>
            </a:r>
          </a:p>
        </p:txBody>
      </p:sp>
      <p:sp>
        <p:nvSpPr>
          <p:cNvPr id="3" name="Text Placeholder 2">
            <a:extLst>
              <a:ext uri="{FF2B5EF4-FFF2-40B4-BE49-F238E27FC236}">
                <a16:creationId xmlns:a16="http://schemas.microsoft.com/office/drawing/2014/main" id="{CC6A2D32-461B-4C96-AE98-47E2B119B062}"/>
              </a:ext>
            </a:extLst>
          </p:cNvPr>
          <p:cNvSpPr>
            <a:spLocks noGrp="1"/>
          </p:cNvSpPr>
          <p:nvPr>
            <p:ph type="body" sz="quarter" idx="10"/>
          </p:nvPr>
        </p:nvSpPr>
        <p:spPr/>
        <p:txBody>
          <a:bodyPr/>
          <a:lstStyle/>
          <a:p>
            <a:r>
              <a:rPr lang="en-US"/>
              <a:t>Request for Information</a:t>
            </a:r>
          </a:p>
        </p:txBody>
      </p:sp>
      <p:pic>
        <p:nvPicPr>
          <p:cNvPr id="6" name="Picture 5">
            <a:extLst>
              <a:ext uri="{FF2B5EF4-FFF2-40B4-BE49-F238E27FC236}">
                <a16:creationId xmlns:a16="http://schemas.microsoft.com/office/drawing/2014/main" id="{24C1B98E-3697-0FAB-FBF4-405B3FA5149D}"/>
              </a:ext>
            </a:extLst>
          </p:cNvPr>
          <p:cNvPicPr>
            <a:picLocks noChangeAspect="1"/>
          </p:cNvPicPr>
          <p:nvPr/>
        </p:nvPicPr>
        <p:blipFill>
          <a:blip r:embed="rId2"/>
          <a:stretch>
            <a:fillRect/>
          </a:stretch>
        </p:blipFill>
        <p:spPr>
          <a:xfrm>
            <a:off x="714374" y="2894112"/>
            <a:ext cx="10734271" cy="1849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07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DC3B4-E24E-4D40-B61D-6C563718F896}"/>
              </a:ext>
            </a:extLst>
          </p:cNvPr>
          <p:cNvSpPr>
            <a:spLocks noGrp="1"/>
          </p:cNvSpPr>
          <p:nvPr>
            <p:ph idx="1"/>
          </p:nvPr>
        </p:nvSpPr>
        <p:spPr/>
        <p:txBody>
          <a:bodyPr/>
          <a:lstStyle/>
          <a:p>
            <a:r>
              <a:rPr lang="en-US"/>
              <a:t>Once you add all necessary information, the system will trigger a task for the reviewer</a:t>
            </a:r>
          </a:p>
          <a:p>
            <a:r>
              <a:rPr lang="en-US"/>
              <a:t>Once you have added the additional information, the system will return you to the Scheduled tasks queue and the task will no longer be visible for the user.</a:t>
            </a:r>
          </a:p>
          <a:p>
            <a:r>
              <a:rPr lang="en-US" b="1"/>
              <a:t>**Do NOT start a new review </a:t>
            </a:r>
            <a:r>
              <a:rPr lang="en-US"/>
              <a:t>to submit additional clinical </a:t>
            </a:r>
            <a:r>
              <a:rPr lang="en-US">
                <a:solidFill>
                  <a:schemeClr val="tx1"/>
                </a:solidFill>
              </a:rPr>
              <a:t>information</a:t>
            </a:r>
            <a:r>
              <a:rPr lang="en-US">
                <a:solidFill>
                  <a:srgbClr val="FF0000"/>
                </a:solidFill>
              </a:rPr>
              <a:t> </a:t>
            </a:r>
            <a:r>
              <a:rPr lang="en-US"/>
              <a:t>that was requested.  This will delay the response.  Please follow the steps outlined when a Request for Information task is available in the task queue.</a:t>
            </a:r>
          </a:p>
          <a:p>
            <a:endParaRPr lang="en-US"/>
          </a:p>
        </p:txBody>
      </p:sp>
      <p:sp>
        <p:nvSpPr>
          <p:cNvPr id="3" name="Text Placeholder 2">
            <a:extLst>
              <a:ext uri="{FF2B5EF4-FFF2-40B4-BE49-F238E27FC236}">
                <a16:creationId xmlns:a16="http://schemas.microsoft.com/office/drawing/2014/main" id="{9CBBCEC9-F023-4DE0-A730-3C3690142F62}"/>
              </a:ext>
            </a:extLst>
          </p:cNvPr>
          <p:cNvSpPr>
            <a:spLocks noGrp="1"/>
          </p:cNvSpPr>
          <p:nvPr>
            <p:ph type="body" sz="quarter" idx="10"/>
          </p:nvPr>
        </p:nvSpPr>
        <p:spPr/>
        <p:txBody>
          <a:bodyPr/>
          <a:lstStyle/>
          <a:p>
            <a:r>
              <a:rPr lang="en-US"/>
              <a:t>Request for Additional Information</a:t>
            </a:r>
          </a:p>
        </p:txBody>
      </p:sp>
    </p:spTree>
    <p:extLst>
      <p:ext uri="{BB962C8B-B14F-4D97-AF65-F5344CB8AC3E}">
        <p14:creationId xmlns:p14="http://schemas.microsoft.com/office/powerpoint/2010/main" val="2462167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2093649" y="2800939"/>
            <a:ext cx="8248074" cy="1714500"/>
          </a:xfrm>
        </p:spPr>
        <p:txBody>
          <a:bodyPr/>
          <a:lstStyle/>
          <a:p>
            <a:r>
              <a:rPr lang="en-US"/>
              <a:t>Finding the Determination</a:t>
            </a:r>
          </a:p>
        </p:txBody>
      </p:sp>
    </p:spTree>
    <p:extLst>
      <p:ext uri="{BB962C8B-B14F-4D97-AF65-F5344CB8AC3E}">
        <p14:creationId xmlns:p14="http://schemas.microsoft.com/office/powerpoint/2010/main" val="3501398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D5B82-44D1-4BD3-9282-C9F5C24D73C4}"/>
              </a:ext>
            </a:extLst>
          </p:cNvPr>
          <p:cNvSpPr>
            <a:spLocks noGrp="1"/>
          </p:cNvSpPr>
          <p:nvPr>
            <p:ph idx="1"/>
          </p:nvPr>
        </p:nvSpPr>
        <p:spPr>
          <a:xfrm>
            <a:off x="166541" y="1219200"/>
            <a:ext cx="10972800" cy="4343401"/>
          </a:xfrm>
        </p:spPr>
        <p:txBody>
          <a:bodyPr/>
          <a:lstStyle/>
          <a:p>
            <a:r>
              <a:rPr lang="en-US" b="1"/>
              <a:t>To Locate the determination</a:t>
            </a:r>
            <a:r>
              <a:rPr lang="en-US"/>
              <a:t>: Log in and select search under UM</a:t>
            </a:r>
          </a:p>
          <a:p>
            <a:endParaRPr lang="en-US"/>
          </a:p>
          <a:p>
            <a:endParaRPr lang="en-US"/>
          </a:p>
          <a:p>
            <a:endParaRPr lang="en-US"/>
          </a:p>
          <a:p>
            <a:endParaRPr lang="en-US"/>
          </a:p>
          <a:p>
            <a:pPr marL="800100" lvl="1" indent="-342900">
              <a:buFont typeface="+mj-lt"/>
              <a:buAutoNum type="arabicPeriod"/>
            </a:pPr>
            <a:endParaRPr lang="en-US"/>
          </a:p>
          <a:p>
            <a:pPr marL="800100" lvl="1" indent="-342900">
              <a:buFont typeface="+mj-lt"/>
              <a:buAutoNum type="arabicPeriod"/>
            </a:pPr>
            <a:endParaRPr lang="en-US"/>
          </a:p>
          <a:p>
            <a:pPr marL="800100" lvl="1" indent="-342900">
              <a:buFont typeface="+mj-lt"/>
              <a:buAutoNum type="arabicPeriod"/>
            </a:pPr>
            <a:endParaRPr lang="en-US"/>
          </a:p>
          <a:p>
            <a:pPr marL="800100" lvl="1" indent="-342900">
              <a:buFont typeface="+mj-lt"/>
              <a:buAutoNum type="arabicPeriod"/>
            </a:pPr>
            <a:endParaRPr lang="en-US"/>
          </a:p>
          <a:p>
            <a:pPr marL="457200" lvl="1" indent="0">
              <a:buNone/>
            </a:pPr>
            <a:r>
              <a:rPr lang="en-US"/>
              <a:t>Locate the member</a:t>
            </a:r>
          </a:p>
          <a:p>
            <a:pPr marL="1314450" lvl="2">
              <a:buFont typeface="+mj-lt"/>
              <a:buAutoNum type="arabicPeriod"/>
            </a:pPr>
            <a:r>
              <a:rPr lang="en-US" sz="1400"/>
              <a:t>Search for the case by using the case ID </a:t>
            </a:r>
          </a:p>
          <a:p>
            <a:pPr marL="1314450" lvl="2">
              <a:buFont typeface="+mj-lt"/>
              <a:buAutoNum type="arabicPeriod"/>
            </a:pPr>
            <a:r>
              <a:rPr lang="en-US" sz="1400"/>
              <a:t>Search by the member and locate the case in the member hub</a:t>
            </a:r>
          </a:p>
          <a:p>
            <a:pPr marL="1314450" lvl="2">
              <a:buFont typeface="+mj-lt"/>
              <a:buAutoNum type="arabicPeriod"/>
            </a:pPr>
            <a:r>
              <a:rPr lang="en-US" sz="1400"/>
              <a:t>Search Cases for the list of all auth requests</a:t>
            </a:r>
          </a:p>
        </p:txBody>
      </p:sp>
      <p:sp>
        <p:nvSpPr>
          <p:cNvPr id="3" name="Text Placeholder 2">
            <a:extLst>
              <a:ext uri="{FF2B5EF4-FFF2-40B4-BE49-F238E27FC236}">
                <a16:creationId xmlns:a16="http://schemas.microsoft.com/office/drawing/2014/main" id="{77F0269F-5FE6-4B24-B399-C7FEEC225704}"/>
              </a:ext>
            </a:extLst>
          </p:cNvPr>
          <p:cNvSpPr>
            <a:spLocks noGrp="1"/>
          </p:cNvSpPr>
          <p:nvPr>
            <p:ph type="body" sz="quarter" idx="10"/>
          </p:nvPr>
        </p:nvSpPr>
        <p:spPr/>
        <p:txBody>
          <a:bodyPr/>
          <a:lstStyle/>
          <a:p>
            <a:r>
              <a:rPr lang="en-US"/>
              <a:t>Locating A Determination</a:t>
            </a:r>
          </a:p>
        </p:txBody>
      </p:sp>
      <p:pic>
        <p:nvPicPr>
          <p:cNvPr id="7" name="Picture 6">
            <a:extLst>
              <a:ext uri="{FF2B5EF4-FFF2-40B4-BE49-F238E27FC236}">
                <a16:creationId xmlns:a16="http://schemas.microsoft.com/office/drawing/2014/main" id="{F1AE9D9D-3956-48F3-B781-E91F4D13F505}"/>
              </a:ext>
            </a:extLst>
          </p:cNvPr>
          <p:cNvPicPr>
            <a:picLocks noChangeAspect="1"/>
          </p:cNvPicPr>
          <p:nvPr/>
        </p:nvPicPr>
        <p:blipFill>
          <a:blip r:embed="rId2"/>
          <a:stretch>
            <a:fillRect/>
          </a:stretch>
        </p:blipFill>
        <p:spPr>
          <a:xfrm>
            <a:off x="487052" y="1616454"/>
            <a:ext cx="9436231" cy="2697067"/>
          </a:xfrm>
          <a:prstGeom prst="rect">
            <a:avLst/>
          </a:prstGeom>
          <a:ln>
            <a:noFill/>
          </a:ln>
          <a:effectLst>
            <a:outerShdw blurRad="190500" algn="tl" rotWithShape="0">
              <a:srgbClr val="000000">
                <a:alpha val="70000"/>
              </a:srgbClr>
            </a:outerShdw>
          </a:effectLst>
        </p:spPr>
      </p:pic>
      <p:sp>
        <p:nvSpPr>
          <p:cNvPr id="8" name="Star: 8 Points 7">
            <a:extLst>
              <a:ext uri="{FF2B5EF4-FFF2-40B4-BE49-F238E27FC236}">
                <a16:creationId xmlns:a16="http://schemas.microsoft.com/office/drawing/2014/main" id="{3534F4AC-A446-4A41-8D9D-B7F0BB280CAB}"/>
              </a:ext>
            </a:extLst>
          </p:cNvPr>
          <p:cNvSpPr/>
          <p:nvPr/>
        </p:nvSpPr>
        <p:spPr>
          <a:xfrm>
            <a:off x="3450209" y="1828799"/>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9" name="Star: 8 Points 8">
            <a:extLst>
              <a:ext uri="{FF2B5EF4-FFF2-40B4-BE49-F238E27FC236}">
                <a16:creationId xmlns:a16="http://schemas.microsoft.com/office/drawing/2014/main" id="{CADCD278-774B-4118-A0AE-64E988968FCF}"/>
              </a:ext>
            </a:extLst>
          </p:cNvPr>
          <p:cNvSpPr/>
          <p:nvPr/>
        </p:nvSpPr>
        <p:spPr>
          <a:xfrm>
            <a:off x="2498102" y="1828798"/>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Star: 8 Points 9">
            <a:extLst>
              <a:ext uri="{FF2B5EF4-FFF2-40B4-BE49-F238E27FC236}">
                <a16:creationId xmlns:a16="http://schemas.microsoft.com/office/drawing/2014/main" id="{216A98DC-0179-4381-9267-342FA46A61E0}"/>
              </a:ext>
            </a:extLst>
          </p:cNvPr>
          <p:cNvSpPr/>
          <p:nvPr/>
        </p:nvSpPr>
        <p:spPr>
          <a:xfrm>
            <a:off x="1704680" y="1828797"/>
            <a:ext cx="527901" cy="45248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Tree>
    <p:extLst>
      <p:ext uri="{BB962C8B-B14F-4D97-AF65-F5344CB8AC3E}">
        <p14:creationId xmlns:p14="http://schemas.microsoft.com/office/powerpoint/2010/main" val="864904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D5B82-44D1-4BD3-9282-C9F5C24D73C4}"/>
              </a:ext>
            </a:extLst>
          </p:cNvPr>
          <p:cNvSpPr>
            <a:spLocks noGrp="1"/>
          </p:cNvSpPr>
          <p:nvPr>
            <p:ph idx="1"/>
          </p:nvPr>
        </p:nvSpPr>
        <p:spPr>
          <a:xfrm>
            <a:off x="609600" y="1201133"/>
            <a:ext cx="10972800" cy="4343401"/>
          </a:xfrm>
        </p:spPr>
        <p:txBody>
          <a:bodyPr/>
          <a:lstStyle/>
          <a:p>
            <a:r>
              <a:rPr lang="en-US"/>
              <a:t>To </a:t>
            </a:r>
            <a:r>
              <a:rPr lang="en-US" b="1"/>
              <a:t>Locate the determination</a:t>
            </a:r>
            <a:r>
              <a:rPr lang="en-US"/>
              <a:t>: </a:t>
            </a:r>
          </a:p>
          <a:p>
            <a:pPr marL="800100" lvl="1" indent="-342900">
              <a:buFont typeface="+mj-lt"/>
              <a:buAutoNum type="arabicPeriod"/>
            </a:pPr>
            <a:r>
              <a:rPr lang="en-US"/>
              <a:t>If searching by the member, once in the member hub:</a:t>
            </a:r>
          </a:p>
          <a:p>
            <a:pPr marL="1314450" lvl="2"/>
            <a:r>
              <a:rPr lang="en-US" sz="1400"/>
              <a:t>Scroll down to the Utilization Management section </a:t>
            </a:r>
          </a:p>
          <a:p>
            <a:pPr marL="1314450" lvl="2"/>
            <a:r>
              <a:rPr lang="en-US" sz="1400"/>
              <a:t>Select the appropriate auth request (if multiple are present)</a:t>
            </a:r>
          </a:p>
          <a:p>
            <a:pPr marL="1314450" lvl="2"/>
            <a:r>
              <a:rPr lang="en-US" sz="1400"/>
              <a:t>Click on the ellipsis on the right side of the page in line with the review you are searching for</a:t>
            </a:r>
          </a:p>
          <a:p>
            <a:pPr marL="1314450" lvl="2"/>
            <a:r>
              <a:rPr lang="en-US" sz="1400"/>
              <a:t>Select View Request</a:t>
            </a:r>
          </a:p>
          <a:p>
            <a:pPr marL="857250" lvl="1" indent="-342900">
              <a:buFont typeface="+mj-lt"/>
              <a:buAutoNum type="arabicPeriod"/>
            </a:pPr>
            <a:r>
              <a:rPr lang="en-US"/>
              <a:t>If searching by Case ID</a:t>
            </a:r>
          </a:p>
          <a:p>
            <a:pPr marL="1371600" lvl="2"/>
            <a:r>
              <a:rPr lang="en-US"/>
              <a:t> </a:t>
            </a:r>
            <a:r>
              <a:rPr lang="en-US" sz="1400"/>
              <a:t>Upon selecting the case ID, you will be taken directly to the authorization request </a:t>
            </a:r>
          </a:p>
          <a:p>
            <a:pPr marL="914400" lvl="1" indent="-342900">
              <a:buFont typeface="+mj-lt"/>
              <a:buAutoNum type="arabicPeriod"/>
            </a:pPr>
            <a:r>
              <a:rPr lang="en-US"/>
              <a:t>If Searching by the case list, you will scroll to locate the case and select</a:t>
            </a:r>
          </a:p>
          <a:p>
            <a:pPr marL="914400" lvl="1" indent="-342900">
              <a:buFont typeface="+mj-lt"/>
              <a:buAutoNum type="arabicPeriod"/>
            </a:pPr>
            <a:r>
              <a:rPr lang="en-US"/>
              <a:t>Once the review is open, scroll down the page to the Outcomes panel</a:t>
            </a:r>
          </a:p>
          <a:p>
            <a:pPr marL="914400" lvl="1" indent="-342900">
              <a:buFont typeface="+mj-lt"/>
              <a:buAutoNum type="arabicPeriod"/>
            </a:pPr>
            <a:r>
              <a:rPr lang="en-US"/>
              <a:t>Click on the gray section of the panel to open it </a:t>
            </a:r>
            <a:r>
              <a:rPr lang="en-US">
                <a:solidFill>
                  <a:schemeClr val="tx1"/>
                </a:solidFill>
              </a:rPr>
              <a:t>and </a:t>
            </a:r>
            <a:r>
              <a:rPr lang="en-US"/>
              <a:t>view the details.  </a:t>
            </a:r>
          </a:p>
          <a:p>
            <a:pPr marL="914400" lvl="1" indent="-342900">
              <a:buFont typeface="+mj-lt"/>
              <a:buAutoNum type="arabicPeriod"/>
            </a:pPr>
            <a:endParaRPr lang="en-US"/>
          </a:p>
          <a:p>
            <a:pPr marL="571500" lvl="1" indent="0">
              <a:buNone/>
            </a:pPr>
            <a:endParaRPr lang="en-US"/>
          </a:p>
        </p:txBody>
      </p:sp>
      <p:sp>
        <p:nvSpPr>
          <p:cNvPr id="3" name="Text Placeholder 2">
            <a:extLst>
              <a:ext uri="{FF2B5EF4-FFF2-40B4-BE49-F238E27FC236}">
                <a16:creationId xmlns:a16="http://schemas.microsoft.com/office/drawing/2014/main" id="{77F0269F-5FE6-4B24-B399-C7FEEC225704}"/>
              </a:ext>
            </a:extLst>
          </p:cNvPr>
          <p:cNvSpPr>
            <a:spLocks noGrp="1"/>
          </p:cNvSpPr>
          <p:nvPr>
            <p:ph type="body" sz="quarter" idx="10"/>
          </p:nvPr>
        </p:nvSpPr>
        <p:spPr/>
        <p:txBody>
          <a:bodyPr/>
          <a:lstStyle/>
          <a:p>
            <a:r>
              <a:rPr lang="en-US"/>
              <a:t>Locating A Determination</a:t>
            </a:r>
          </a:p>
        </p:txBody>
      </p:sp>
      <p:pic>
        <p:nvPicPr>
          <p:cNvPr id="6" name="Picture 5">
            <a:extLst>
              <a:ext uri="{FF2B5EF4-FFF2-40B4-BE49-F238E27FC236}">
                <a16:creationId xmlns:a16="http://schemas.microsoft.com/office/drawing/2014/main" id="{098AF4BB-B8BE-D5B4-7049-7CC1A8B0B8DE}"/>
              </a:ext>
            </a:extLst>
          </p:cNvPr>
          <p:cNvPicPr>
            <a:picLocks noChangeAspect="1"/>
          </p:cNvPicPr>
          <p:nvPr/>
        </p:nvPicPr>
        <p:blipFill>
          <a:blip r:embed="rId2"/>
          <a:stretch>
            <a:fillRect/>
          </a:stretch>
        </p:blipFill>
        <p:spPr>
          <a:xfrm>
            <a:off x="771525" y="4628141"/>
            <a:ext cx="10972800" cy="11344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5504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96FD5-3E3E-4BB0-B5B5-534C32F6E05B}"/>
              </a:ext>
            </a:extLst>
          </p:cNvPr>
          <p:cNvSpPr>
            <a:spLocks noGrp="1"/>
          </p:cNvSpPr>
          <p:nvPr>
            <p:ph type="body" sz="quarter" idx="10"/>
          </p:nvPr>
        </p:nvSpPr>
        <p:spPr/>
        <p:txBody>
          <a:bodyPr/>
          <a:lstStyle/>
          <a:p>
            <a:r>
              <a:rPr lang="en-US"/>
              <a:t>View Outcome</a:t>
            </a:r>
          </a:p>
        </p:txBody>
      </p:sp>
      <p:pic>
        <p:nvPicPr>
          <p:cNvPr id="4" name="Picture 3">
            <a:extLst>
              <a:ext uri="{FF2B5EF4-FFF2-40B4-BE49-F238E27FC236}">
                <a16:creationId xmlns:a16="http://schemas.microsoft.com/office/drawing/2014/main" id="{6DBB453A-1D00-5E38-1593-7482923A8A9D}"/>
              </a:ext>
            </a:extLst>
          </p:cNvPr>
          <p:cNvPicPr>
            <a:picLocks noChangeAspect="1"/>
          </p:cNvPicPr>
          <p:nvPr/>
        </p:nvPicPr>
        <p:blipFill>
          <a:blip r:embed="rId2"/>
          <a:stretch>
            <a:fillRect/>
          </a:stretch>
        </p:blipFill>
        <p:spPr>
          <a:xfrm>
            <a:off x="159505" y="1763885"/>
            <a:ext cx="11872989" cy="3330229"/>
          </a:xfrm>
          <a:prstGeom prst="rect">
            <a:avLst/>
          </a:prstGeom>
          <a:ln>
            <a:noFill/>
          </a:ln>
          <a:effectLst>
            <a:outerShdw blurRad="190500" algn="tl" rotWithShape="0">
              <a:srgbClr val="000000">
                <a:alpha val="70000"/>
              </a:srgbClr>
            </a:outerShdw>
          </a:effectLst>
        </p:spPr>
      </p:pic>
      <p:sp>
        <p:nvSpPr>
          <p:cNvPr id="7" name="Oval 6">
            <a:extLst>
              <a:ext uri="{FF2B5EF4-FFF2-40B4-BE49-F238E27FC236}">
                <a16:creationId xmlns:a16="http://schemas.microsoft.com/office/drawing/2014/main" id="{33F2C06F-8D33-42E0-9934-9DF457A5A88B}"/>
              </a:ext>
            </a:extLst>
          </p:cNvPr>
          <p:cNvSpPr/>
          <p:nvPr/>
        </p:nvSpPr>
        <p:spPr>
          <a:xfrm>
            <a:off x="8189843" y="3985591"/>
            <a:ext cx="1818861" cy="11085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D6810E-D03A-0C4F-FCA8-748E7C671A32}"/>
              </a:ext>
            </a:extLst>
          </p:cNvPr>
          <p:cNvPicPr>
            <a:picLocks noChangeAspect="1"/>
          </p:cNvPicPr>
          <p:nvPr/>
        </p:nvPicPr>
        <p:blipFill>
          <a:blip r:embed="rId3"/>
          <a:stretch>
            <a:fillRect/>
          </a:stretch>
        </p:blipFill>
        <p:spPr>
          <a:xfrm>
            <a:off x="247650" y="2800350"/>
            <a:ext cx="10439400" cy="419099"/>
          </a:xfrm>
          <a:prstGeom prst="rect">
            <a:avLst/>
          </a:prstGeom>
        </p:spPr>
      </p:pic>
    </p:spTree>
    <p:extLst>
      <p:ext uri="{BB962C8B-B14F-4D97-AF65-F5344CB8AC3E}">
        <p14:creationId xmlns:p14="http://schemas.microsoft.com/office/powerpoint/2010/main" val="1878375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96FD5-3E3E-4BB0-B5B5-534C32F6E05B}"/>
              </a:ext>
            </a:extLst>
          </p:cNvPr>
          <p:cNvSpPr>
            <a:spLocks noGrp="1"/>
          </p:cNvSpPr>
          <p:nvPr>
            <p:ph type="body" sz="quarter" idx="10"/>
          </p:nvPr>
        </p:nvSpPr>
        <p:spPr/>
        <p:txBody>
          <a:bodyPr/>
          <a:lstStyle/>
          <a:p>
            <a:r>
              <a:rPr lang="en-US"/>
              <a:t>View Outcome</a:t>
            </a:r>
          </a:p>
        </p:txBody>
      </p:sp>
      <p:pic>
        <p:nvPicPr>
          <p:cNvPr id="13" name="Picture 12">
            <a:extLst>
              <a:ext uri="{FF2B5EF4-FFF2-40B4-BE49-F238E27FC236}">
                <a16:creationId xmlns:a16="http://schemas.microsoft.com/office/drawing/2014/main" id="{F0229964-23E5-129F-5FC2-BE272F2A3D6C}"/>
              </a:ext>
            </a:extLst>
          </p:cNvPr>
          <p:cNvPicPr>
            <a:picLocks noChangeAspect="1"/>
          </p:cNvPicPr>
          <p:nvPr/>
        </p:nvPicPr>
        <p:blipFill>
          <a:blip r:embed="rId2"/>
          <a:stretch>
            <a:fillRect/>
          </a:stretch>
        </p:blipFill>
        <p:spPr>
          <a:xfrm>
            <a:off x="352425" y="1333500"/>
            <a:ext cx="11658600" cy="4448175"/>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A07A42E8-8197-56FE-3868-D9817EB7725B}"/>
              </a:ext>
            </a:extLst>
          </p:cNvPr>
          <p:cNvPicPr>
            <a:picLocks noChangeAspect="1"/>
          </p:cNvPicPr>
          <p:nvPr/>
        </p:nvPicPr>
        <p:blipFill>
          <a:blip r:embed="rId3"/>
          <a:stretch>
            <a:fillRect/>
          </a:stretch>
        </p:blipFill>
        <p:spPr>
          <a:xfrm>
            <a:off x="11244010" y="2731000"/>
            <a:ext cx="719390" cy="176799"/>
          </a:xfrm>
          <a:prstGeom prst="rect">
            <a:avLst/>
          </a:prstGeom>
        </p:spPr>
      </p:pic>
    </p:spTree>
    <p:extLst>
      <p:ext uri="{BB962C8B-B14F-4D97-AF65-F5344CB8AC3E}">
        <p14:creationId xmlns:p14="http://schemas.microsoft.com/office/powerpoint/2010/main" val="269191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76A71E-0DBF-404D-AC43-4EDBA1194196}"/>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76735328-7C8D-445E-9925-79AD5A53DAA4}"/>
              </a:ext>
            </a:extLst>
          </p:cNvPr>
          <p:cNvSpPr>
            <a:spLocks noGrp="1"/>
          </p:cNvSpPr>
          <p:nvPr>
            <p:ph type="body" sz="quarter" idx="11"/>
          </p:nvPr>
        </p:nvSpPr>
        <p:spPr>
          <a:xfrm>
            <a:off x="1169822" y="2423867"/>
            <a:ext cx="9209089" cy="1714500"/>
          </a:xfrm>
        </p:spPr>
        <p:txBody>
          <a:bodyPr/>
          <a:lstStyle/>
          <a:p>
            <a:pPr algn="ctr"/>
            <a:r>
              <a:rPr lang="en-US"/>
              <a:t>Submitting a Reconsideration </a:t>
            </a:r>
          </a:p>
          <a:p>
            <a:pPr algn="ctr"/>
            <a:r>
              <a:rPr lang="en-US"/>
              <a:t>(1</a:t>
            </a:r>
            <a:r>
              <a:rPr lang="en-US" baseline="30000"/>
              <a:t>st</a:t>
            </a:r>
            <a:r>
              <a:rPr lang="en-US"/>
              <a:t> Level Appeal) or P2P Review</a:t>
            </a:r>
          </a:p>
        </p:txBody>
      </p:sp>
    </p:spTree>
    <p:extLst>
      <p:ext uri="{BB962C8B-B14F-4D97-AF65-F5344CB8AC3E}">
        <p14:creationId xmlns:p14="http://schemas.microsoft.com/office/powerpoint/2010/main" val="565597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7CCA-CB0B-977D-8B46-75496D5D20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289170E-24C6-EFA9-B93E-BA8D55359248}"/>
              </a:ext>
            </a:extLst>
          </p:cNvPr>
          <p:cNvPicPr>
            <a:picLocks noChangeAspect="1"/>
          </p:cNvPicPr>
          <p:nvPr/>
        </p:nvPicPr>
        <p:blipFill>
          <a:blip r:embed="rId2"/>
          <a:stretch>
            <a:fillRect/>
          </a:stretch>
        </p:blipFill>
        <p:spPr>
          <a:xfrm>
            <a:off x="0" y="0"/>
            <a:ext cx="12192000" cy="6857999"/>
          </a:xfrm>
          <a:prstGeom prst="rect">
            <a:avLst/>
          </a:prstGeom>
        </p:spPr>
      </p:pic>
      <p:sp>
        <p:nvSpPr>
          <p:cNvPr id="2" name="Content Placeholder 1">
            <a:extLst>
              <a:ext uri="{FF2B5EF4-FFF2-40B4-BE49-F238E27FC236}">
                <a16:creationId xmlns:a16="http://schemas.microsoft.com/office/drawing/2014/main" id="{9D50EEAC-11E4-F4AE-80A7-C4F04679DAFB}"/>
              </a:ext>
            </a:extLst>
          </p:cNvPr>
          <p:cNvSpPr>
            <a:spLocks noGrp="1"/>
          </p:cNvSpPr>
          <p:nvPr>
            <p:ph idx="1"/>
          </p:nvPr>
        </p:nvSpPr>
        <p:spPr>
          <a:xfrm>
            <a:off x="170482" y="1447801"/>
            <a:ext cx="12148087" cy="4939814"/>
          </a:xfrm>
        </p:spPr>
        <p:txBody>
          <a:bodyPr wrap="square" lIns="0" tIns="0" rIns="0" bIns="0" anchor="t">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20B0604020202020204" pitchFamily="34" charset="0"/>
              <a:buChar char="§"/>
              <a:tabLst/>
            </a:pPr>
            <a:r>
              <a:rPr kumimoji="0" lang="en-US" altLang="en-US" sz="2800" b="1" i="0" u="none" strike="noStrike" cap="none" normalizeH="0" baseline="0">
                <a:ln>
                  <a:noFill/>
                </a:ln>
                <a:solidFill>
                  <a:schemeClr val="tx1"/>
                </a:solidFill>
                <a:effectLst/>
                <a:latin typeface="Century Gothic"/>
              </a:rPr>
              <a:t>Right to Appeal</a:t>
            </a:r>
            <a:r>
              <a:rPr kumimoji="0" lang="en-US" altLang="en-US" sz="2800" b="0" i="0" u="none" strike="noStrike" cap="none" normalizeH="0" baseline="0">
                <a:ln>
                  <a:noFill/>
                </a:ln>
                <a:solidFill>
                  <a:schemeClr val="tx1"/>
                </a:solidFill>
                <a:effectLst/>
                <a:latin typeface="Century Gothic"/>
              </a:rPr>
              <a:t>: Providers and beneficiaries can appeal adverse determinations.</a:t>
            </a:r>
            <a:endParaRPr lang="en-US">
              <a:solidFill>
                <a:schemeClr val="tx1"/>
              </a:solidFill>
              <a:latin typeface="Century Gothic"/>
            </a:endParaRPr>
          </a:p>
          <a:p>
            <a:pPr marL="171450" marR="0" lvl="0" indent="-171450" algn="l" defTabSz="914400" rtl="0" eaLnBrk="0" fontAlgn="base" latinLnBrk="0" hangingPunct="0">
              <a:lnSpc>
                <a:spcPct val="100000"/>
              </a:lnSpc>
              <a:spcBef>
                <a:spcPct val="0"/>
              </a:spcBef>
              <a:spcAft>
                <a:spcPct val="0"/>
              </a:spcAft>
              <a:buClrTx/>
              <a:buSzTx/>
              <a:buFont typeface="Wingdings" panose="020B0604020202020204" pitchFamily="34" charset="0"/>
              <a:buChar char="§"/>
              <a:tabLst/>
            </a:pPr>
            <a:endParaRPr lang="en-US" altLang="en-US" sz="900" b="0" i="0" u="none" strike="noStrike" cap="none" normalizeH="0" baseline="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Wingdings" panose="020B0604020202020204" pitchFamily="34" charset="0"/>
              <a:buChar char="§"/>
              <a:tabLst/>
            </a:pPr>
            <a:r>
              <a:rPr kumimoji="0" lang="en-US" altLang="en-US" sz="2800" b="1" i="0" u="none" strike="noStrike" cap="none" normalizeH="0" baseline="0">
                <a:ln>
                  <a:noFill/>
                </a:ln>
                <a:solidFill>
                  <a:schemeClr val="tx1"/>
                </a:solidFill>
                <a:effectLst/>
                <a:latin typeface="Century Gothic"/>
              </a:rPr>
              <a:t>Timeframe</a:t>
            </a:r>
            <a:r>
              <a:rPr kumimoji="0" lang="en-US" altLang="en-US" sz="2800" b="0" i="0" u="none" strike="noStrike" cap="none" normalizeH="0" baseline="0">
                <a:ln>
                  <a:noFill/>
                </a:ln>
                <a:solidFill>
                  <a:schemeClr val="tx1"/>
                </a:solidFill>
                <a:effectLst/>
                <a:latin typeface="Century Gothic"/>
              </a:rPr>
              <a:t>: Appeals must be submitted within 30 days of date of determination outcome letter.</a:t>
            </a:r>
            <a:endParaRPr lang="en-US" altLang="en-US" sz="2800" b="0" i="0" u="none" strike="noStrike" cap="none" normalizeH="0" baseline="0">
              <a:ln>
                <a:noFill/>
              </a:ln>
              <a:solidFill>
                <a:schemeClr val="tx1"/>
              </a:solidFill>
              <a:effectLst/>
              <a:latin typeface="Century Gothic"/>
            </a:endParaRPr>
          </a:p>
          <a:p>
            <a:pPr marL="171450" marR="0" lvl="0" indent="-171450" algn="l" defTabSz="914400" rtl="0" eaLnBrk="0" fontAlgn="base" latinLnBrk="0" hangingPunct="0">
              <a:lnSpc>
                <a:spcPct val="100000"/>
              </a:lnSpc>
              <a:spcBef>
                <a:spcPct val="0"/>
              </a:spcBef>
              <a:spcAft>
                <a:spcPct val="0"/>
              </a:spcAft>
              <a:buClrTx/>
              <a:buSzTx/>
              <a:buFont typeface="Wingdings" panose="020B0604020202020204" pitchFamily="34" charset="0"/>
              <a:buChar char="§"/>
              <a:tabLst/>
            </a:pPr>
            <a:endParaRPr lang="en-US" altLang="en-US" sz="800" b="0" i="0" u="none" strike="noStrike" cap="none" normalizeH="0" baseline="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 typeface="Wingdings" panose="020B0604020202020204" pitchFamily="34" charset="0"/>
              <a:buChar char="§"/>
              <a:tabLst/>
            </a:pPr>
            <a:r>
              <a:rPr kumimoji="0" lang="en-US" altLang="en-US" sz="2800" b="1" i="0" u="none" strike="noStrike" cap="none" normalizeH="0" baseline="0">
                <a:ln>
                  <a:noFill/>
                </a:ln>
                <a:solidFill>
                  <a:schemeClr val="tx1"/>
                </a:solidFill>
                <a:effectLst/>
                <a:latin typeface="Century Gothic"/>
              </a:rPr>
              <a:t>Types of Appeals</a:t>
            </a:r>
            <a:r>
              <a:rPr kumimoji="0" lang="en-US" altLang="en-US" sz="2800" b="0" i="0" u="none" strike="noStrike" cap="none" normalizeH="0" baseline="0">
                <a:ln>
                  <a:noFill/>
                </a:ln>
                <a:solidFill>
                  <a:schemeClr val="tx1"/>
                </a:solidFill>
                <a:effectLst/>
                <a:latin typeface="Century Gothic"/>
              </a:rPr>
              <a:t>:</a:t>
            </a:r>
            <a:endParaRPr lang="en-US" altLang="en-US" sz="2800" b="0" i="0" u="none" strike="noStrike" cap="none" normalizeH="0" baseline="0">
              <a:ln>
                <a:noFill/>
              </a:ln>
              <a:solidFill>
                <a:schemeClr val="tx1"/>
              </a:solidFill>
              <a:effectLst/>
              <a:latin typeface="Century Gothic"/>
            </a:endParaRPr>
          </a:p>
          <a:p>
            <a:pPr marL="1371600" lvl="2" indent="-457200" algn="l" rtl="0" eaLnBrk="0" fontAlgn="base" hangingPunct="0">
              <a:spcBef>
                <a:spcPct val="0"/>
              </a:spcBef>
              <a:spcAft>
                <a:spcPct val="0"/>
              </a:spcAft>
              <a:buFont typeface="Wingdings" panose="020B0604020202020204" pitchFamily="34" charset="0"/>
              <a:buChar char="§"/>
            </a:pPr>
            <a:r>
              <a:rPr kumimoji="0" lang="en-US" altLang="en-US" sz="2400" b="1" i="0" u="none" strike="noStrike" cap="none" normalizeH="0" baseline="0">
                <a:ln>
                  <a:noFill/>
                </a:ln>
                <a:solidFill>
                  <a:schemeClr val="tx1"/>
                </a:solidFill>
                <a:effectLst/>
                <a:latin typeface="Century Gothic"/>
              </a:rPr>
              <a:t>Reconsideration (1st Level Appeal)</a:t>
            </a:r>
            <a:r>
              <a:rPr kumimoji="0" lang="en-US" altLang="en-US" sz="2400" b="0" i="0" u="none" strike="noStrike" cap="none" normalizeH="0" baseline="0">
                <a:ln>
                  <a:noFill/>
                </a:ln>
                <a:solidFill>
                  <a:schemeClr val="tx1"/>
                </a:solidFill>
                <a:effectLst/>
                <a:latin typeface="Century Gothic"/>
              </a:rPr>
              <a:t>: Request </a:t>
            </a:r>
            <a:r>
              <a:rPr lang="en-US" altLang="en-US" sz="2400">
                <a:solidFill>
                  <a:schemeClr val="tx1"/>
                </a:solidFill>
                <a:latin typeface="Century Gothic"/>
              </a:rPr>
              <a:t>from case and s</a:t>
            </a:r>
            <a:r>
              <a:rPr kumimoji="0" lang="en-US" altLang="en-US" sz="2400" b="0" i="0" u="none" strike="noStrike" cap="none" normalizeH="0" baseline="0">
                <a:ln>
                  <a:noFill/>
                </a:ln>
                <a:solidFill>
                  <a:schemeClr val="tx1"/>
                </a:solidFill>
                <a:effectLst/>
                <a:latin typeface="Century Gothic"/>
              </a:rPr>
              <a:t>ubmit additional documentation in Qualitrac.</a:t>
            </a:r>
            <a:endParaRPr lang="en-US" altLang="en-US" sz="2400" b="0" i="0" u="none" strike="noStrike" cap="none" normalizeH="0" baseline="0">
              <a:ln>
                <a:noFill/>
              </a:ln>
              <a:solidFill>
                <a:schemeClr val="tx1"/>
              </a:solidFill>
              <a:effectLst/>
              <a:latin typeface="Century Gothic"/>
            </a:endParaRPr>
          </a:p>
          <a:p>
            <a:pPr marL="1371600" lvl="2" indent="-457200" algn="l" rtl="0" eaLnBrk="0" fontAlgn="base" hangingPunct="0">
              <a:spcBef>
                <a:spcPct val="0"/>
              </a:spcBef>
              <a:spcAft>
                <a:spcPct val="0"/>
              </a:spcAft>
              <a:buFont typeface="Wingdings" panose="020B0604020202020204" pitchFamily="34" charset="0"/>
              <a:buChar char="§"/>
            </a:pPr>
            <a:r>
              <a:rPr kumimoji="0" lang="en-US" altLang="en-US" sz="2400" b="1" i="0" u="none" strike="noStrike" cap="none" normalizeH="0" baseline="0">
                <a:ln>
                  <a:noFill/>
                </a:ln>
                <a:solidFill>
                  <a:schemeClr val="tx1"/>
                </a:solidFill>
                <a:effectLst/>
                <a:latin typeface="Century Gothic"/>
              </a:rPr>
              <a:t>Peer-to-Peer Review</a:t>
            </a:r>
            <a:r>
              <a:rPr kumimoji="0" lang="en-US" altLang="en-US" sz="2400" b="0" i="0" u="none" strike="noStrike" cap="none" normalizeH="0" baseline="0">
                <a:ln>
                  <a:noFill/>
                </a:ln>
                <a:solidFill>
                  <a:schemeClr val="tx1"/>
                </a:solidFill>
                <a:effectLst/>
                <a:latin typeface="Century Gothic"/>
              </a:rPr>
              <a:t>: Discuss case with Telligen Physician.</a:t>
            </a:r>
            <a:endParaRPr lang="en-US" altLang="en-US" sz="2400" b="0" i="0" u="none" strike="noStrike" cap="none" normalizeH="0" baseline="0">
              <a:ln>
                <a:noFill/>
              </a:ln>
              <a:solidFill>
                <a:schemeClr val="tx1"/>
              </a:solidFill>
              <a:effectLst/>
              <a:latin typeface="Century Gothic"/>
            </a:endParaRPr>
          </a:p>
          <a:p>
            <a:pPr marL="1371600" lvl="2" indent="-457200" algn="l" rtl="0" eaLnBrk="0" fontAlgn="base" hangingPunct="0">
              <a:spcBef>
                <a:spcPct val="0"/>
              </a:spcBef>
              <a:spcAft>
                <a:spcPct val="0"/>
              </a:spcAft>
              <a:buFont typeface="Wingdings" panose="020B0604020202020204" pitchFamily="34" charset="0"/>
              <a:buChar char="§"/>
            </a:pPr>
            <a:r>
              <a:rPr kumimoji="0" lang="en-US" altLang="en-US" sz="2400" b="1" i="0" u="none" strike="noStrike" cap="none" normalizeH="0" baseline="0">
                <a:ln>
                  <a:noFill/>
                </a:ln>
                <a:solidFill>
                  <a:schemeClr val="tx1"/>
                </a:solidFill>
                <a:effectLst/>
                <a:latin typeface="Century Gothic"/>
              </a:rPr>
              <a:t>Administrative Appeal</a:t>
            </a:r>
            <a:r>
              <a:rPr kumimoji="0" lang="en-US" altLang="en-US" sz="2400" b="0" i="0" u="none" strike="noStrike" cap="none" normalizeH="0" baseline="0">
                <a:ln>
                  <a:noFill/>
                </a:ln>
                <a:solidFill>
                  <a:schemeClr val="tx1"/>
                </a:solidFill>
                <a:effectLst/>
                <a:latin typeface="Century Gothic"/>
              </a:rPr>
              <a:t>: Appeal through the Division of </a:t>
            </a:r>
            <a:r>
              <a:rPr lang="en-US" altLang="en-US" sz="2400">
                <a:solidFill>
                  <a:schemeClr val="tx1"/>
                </a:solidFill>
                <a:latin typeface="Century Gothic"/>
              </a:rPr>
              <a:t>Medicaid </a:t>
            </a:r>
            <a:endParaRPr lang="en-US" altLang="en-US" sz="2400">
              <a:solidFill>
                <a:schemeClr val="tx1"/>
              </a:solidFill>
              <a:latin typeface="Century Gothic"/>
              <a:cs typeface="Arial"/>
            </a:endParaRPr>
          </a:p>
          <a:p>
            <a:pPr lvl="2" algn="l">
              <a:spcBef>
                <a:spcPct val="0"/>
              </a:spcBef>
              <a:spcAft>
                <a:spcPct val="0"/>
              </a:spcAft>
            </a:pPr>
            <a:r>
              <a:rPr lang="en-US" altLang="en-US" sz="2400">
                <a:solidFill>
                  <a:schemeClr val="tx1"/>
                </a:solidFill>
                <a:latin typeface="Century Gothic"/>
                <a:cs typeface="Arial"/>
              </a:rPr>
              <a:t>       Mailing address: 550 High Street, Suite 1000, Jackson, MS 39201</a:t>
            </a:r>
            <a:endParaRPr lang="en-US" altLang="en-US" sz="2400">
              <a:solidFill>
                <a:schemeClr val="tx1"/>
              </a:solidFill>
              <a:latin typeface="Century Gothic"/>
            </a:endParaRPr>
          </a:p>
          <a:p>
            <a:pPr marL="1371600" lvl="2" indent="-457200" algn="l">
              <a:spcBef>
                <a:spcPct val="0"/>
              </a:spcBef>
              <a:spcAft>
                <a:spcPct val="0"/>
              </a:spcAft>
              <a:buFont typeface="Wingdings" panose="020B0604020202020204" pitchFamily="34" charset="0"/>
              <a:buChar char="§"/>
            </a:pPr>
            <a:endParaRPr lang="en-US" altLang="en-US" sz="2400">
              <a:solidFill>
                <a:schemeClr val="tx1"/>
              </a:solidFill>
            </a:endParaRPr>
          </a:p>
          <a:p>
            <a:endParaRPr lang="en-US"/>
          </a:p>
        </p:txBody>
      </p:sp>
      <p:sp>
        <p:nvSpPr>
          <p:cNvPr id="3" name="Text Placeholder 2">
            <a:extLst>
              <a:ext uri="{FF2B5EF4-FFF2-40B4-BE49-F238E27FC236}">
                <a16:creationId xmlns:a16="http://schemas.microsoft.com/office/drawing/2014/main" id="{B6E2985D-6888-A44E-F0F8-09EF2E532535}"/>
              </a:ext>
            </a:extLst>
          </p:cNvPr>
          <p:cNvSpPr>
            <a:spLocks noGrp="1"/>
          </p:cNvSpPr>
          <p:nvPr>
            <p:ph type="body" sz="quarter" idx="10"/>
          </p:nvPr>
        </p:nvSpPr>
        <p:spPr>
          <a:xfrm>
            <a:off x="609600" y="533400"/>
            <a:ext cx="8636000" cy="430887"/>
          </a:xfrm>
        </p:spPr>
        <p:txBody>
          <a:bodyPr wrap="square" lIns="0" tIns="0" rIns="0" bIns="0" anchor="t">
            <a:spAutoFit/>
          </a:bodyPr>
          <a:lstStyle/>
          <a:p>
            <a:r>
              <a:rPr lang="en-US">
                <a:latin typeface="Century Gothic Bold"/>
              </a:rPr>
              <a:t>Appeal Rights &amp; Types</a:t>
            </a:r>
          </a:p>
        </p:txBody>
      </p:sp>
    </p:spTree>
    <p:extLst>
      <p:ext uri="{BB962C8B-B14F-4D97-AF65-F5344CB8AC3E}">
        <p14:creationId xmlns:p14="http://schemas.microsoft.com/office/powerpoint/2010/main" val="331685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543156" y="2945236"/>
            <a:ext cx="5951778" cy="615553"/>
          </a:xfrm>
          <a:prstGeom prst="rect">
            <a:avLst/>
          </a:prstGeom>
        </p:spPr>
        <p:txBody>
          <a:bodyPr vert="horz" wrap="square" lIns="0" tIns="0" rIns="0" bIns="0" rtlCol="0" anchor="t">
            <a:spAutoFit/>
          </a:bodyPr>
          <a:lstStyle/>
          <a:p>
            <a:pPr marL="0" marR="0">
              <a:lnSpc>
                <a:spcPts val="4847"/>
              </a:lnSpc>
              <a:spcBef>
                <a:spcPts val="0"/>
              </a:spcBef>
              <a:spcAft>
                <a:spcPts val="0"/>
              </a:spcAft>
            </a:pPr>
            <a:r>
              <a:rPr sz="4000" b="1" dirty="0">
                <a:solidFill>
                  <a:srgbClr val="009DDC"/>
                </a:solidFill>
                <a:latin typeface="GLGAHP+Century Gothic Bold"/>
                <a:cs typeface="GLGAHP+Century Gothic Bold"/>
              </a:rPr>
              <a:t>Review</a:t>
            </a:r>
            <a:r>
              <a:rPr sz="4000" b="1" spc="29" dirty="0">
                <a:solidFill>
                  <a:srgbClr val="009DDC"/>
                </a:solidFill>
                <a:latin typeface="GLGAHP+Century Gothic Bold"/>
                <a:cs typeface="GLGAHP+Century Gothic Bold"/>
              </a:rPr>
              <a:t> </a:t>
            </a:r>
            <a:r>
              <a:rPr sz="4000" b="1" dirty="0">
                <a:solidFill>
                  <a:srgbClr val="009DDC"/>
                </a:solidFill>
                <a:latin typeface="GLGAHP+Century Gothic Bold"/>
                <a:cs typeface="GLGAHP+Century Gothic Bold"/>
              </a:rPr>
              <a:t>Timings</a:t>
            </a:r>
          </a:p>
        </p:txBody>
      </p:sp>
    </p:spTree>
    <p:extLst>
      <p:ext uri="{BB962C8B-B14F-4D97-AF65-F5344CB8AC3E}">
        <p14:creationId xmlns:p14="http://schemas.microsoft.com/office/powerpoint/2010/main" val="3121789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F401C3-429F-475C-A6D1-28342C069F75}"/>
              </a:ext>
            </a:extLst>
          </p:cNvPr>
          <p:cNvSpPr>
            <a:spLocks noGrp="1"/>
          </p:cNvSpPr>
          <p:nvPr>
            <p:ph idx="1"/>
          </p:nvPr>
        </p:nvSpPr>
        <p:spPr>
          <a:xfrm>
            <a:off x="1016000" y="1318967"/>
            <a:ext cx="8229600" cy="1676400"/>
          </a:xfrm>
        </p:spPr>
        <p:txBody>
          <a:bodyPr/>
          <a:lstStyle/>
          <a:p>
            <a:r>
              <a:rPr lang="en-US"/>
              <a:t>To submit a reconsideration for a denied review: </a:t>
            </a:r>
          </a:p>
          <a:p>
            <a:pPr lvl="1"/>
            <a:r>
              <a:rPr lang="en-US"/>
              <a:t>Go to the </a:t>
            </a:r>
            <a:r>
              <a:rPr lang="en-US" b="1"/>
              <a:t>UM panel</a:t>
            </a:r>
            <a:r>
              <a:rPr lang="en-US"/>
              <a:t> in the member hub</a:t>
            </a:r>
          </a:p>
          <a:p>
            <a:pPr lvl="1"/>
            <a:r>
              <a:rPr lang="en-US"/>
              <a:t>Click on the blue ellipsis within the denied case to open the action menu</a:t>
            </a:r>
          </a:p>
          <a:p>
            <a:pPr lvl="1"/>
            <a:r>
              <a:rPr lang="en-US"/>
              <a:t>Once there, select </a:t>
            </a:r>
            <a:r>
              <a:rPr lang="en-US" b="1"/>
              <a:t>1</a:t>
            </a:r>
            <a:r>
              <a:rPr lang="en-US" b="1" baseline="30000"/>
              <a:t>st</a:t>
            </a:r>
            <a:r>
              <a:rPr lang="en-US" b="1"/>
              <a:t> Level Appeal </a:t>
            </a:r>
            <a:r>
              <a:rPr lang="en-US"/>
              <a:t>from the menu.</a:t>
            </a:r>
          </a:p>
        </p:txBody>
      </p:sp>
      <p:sp>
        <p:nvSpPr>
          <p:cNvPr id="3" name="Text Placeholder 2">
            <a:extLst>
              <a:ext uri="{FF2B5EF4-FFF2-40B4-BE49-F238E27FC236}">
                <a16:creationId xmlns:a16="http://schemas.microsoft.com/office/drawing/2014/main" id="{F6665947-F44A-455B-9D71-B22EAD19885B}"/>
              </a:ext>
            </a:extLst>
          </p:cNvPr>
          <p:cNvSpPr>
            <a:spLocks noGrp="1"/>
          </p:cNvSpPr>
          <p:nvPr>
            <p:ph type="body" sz="quarter" idx="10"/>
          </p:nvPr>
        </p:nvSpPr>
        <p:spPr/>
        <p:txBody>
          <a:bodyPr/>
          <a:lstStyle/>
          <a:p>
            <a:r>
              <a:rPr lang="en-US"/>
              <a:t> Submitting a Reconsideration (1</a:t>
            </a:r>
            <a:r>
              <a:rPr lang="en-US" baseline="30000"/>
              <a:t>st</a:t>
            </a:r>
            <a:r>
              <a:rPr lang="en-US"/>
              <a:t> Level Appeal)</a:t>
            </a:r>
          </a:p>
        </p:txBody>
      </p:sp>
      <p:pic>
        <p:nvPicPr>
          <p:cNvPr id="4" name="Picture 3">
            <a:extLst>
              <a:ext uri="{FF2B5EF4-FFF2-40B4-BE49-F238E27FC236}">
                <a16:creationId xmlns:a16="http://schemas.microsoft.com/office/drawing/2014/main" id="{321A4363-C22D-4580-A4E3-27A18F4A6B08}"/>
              </a:ext>
            </a:extLst>
          </p:cNvPr>
          <p:cNvPicPr>
            <a:picLocks noChangeAspect="1"/>
          </p:cNvPicPr>
          <p:nvPr/>
        </p:nvPicPr>
        <p:blipFill>
          <a:blip r:embed="rId2"/>
          <a:stretch>
            <a:fillRect/>
          </a:stretch>
        </p:blipFill>
        <p:spPr>
          <a:xfrm>
            <a:off x="1330652" y="3219254"/>
            <a:ext cx="7772400" cy="186666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9929DF4-3D51-A8BB-C3D2-CBF289ECC1B4}"/>
              </a:ext>
            </a:extLst>
          </p:cNvPr>
          <p:cNvPicPr>
            <a:picLocks noChangeAspect="1"/>
          </p:cNvPicPr>
          <p:nvPr/>
        </p:nvPicPr>
        <p:blipFill>
          <a:blip r:embed="rId3"/>
          <a:stretch>
            <a:fillRect/>
          </a:stretch>
        </p:blipFill>
        <p:spPr>
          <a:xfrm>
            <a:off x="1485901" y="4267200"/>
            <a:ext cx="5724524" cy="495300"/>
          </a:xfrm>
          <a:prstGeom prst="rect">
            <a:avLst/>
          </a:prstGeom>
        </p:spPr>
      </p:pic>
      <p:sp>
        <p:nvSpPr>
          <p:cNvPr id="7" name="Rectangle: Rounded Corners 6">
            <a:extLst>
              <a:ext uri="{FF2B5EF4-FFF2-40B4-BE49-F238E27FC236}">
                <a16:creationId xmlns:a16="http://schemas.microsoft.com/office/drawing/2014/main" id="{FFC4A9F7-788B-44BB-A9B7-C39F74EB049A}"/>
              </a:ext>
            </a:extLst>
          </p:cNvPr>
          <p:cNvSpPr/>
          <p:nvPr/>
        </p:nvSpPr>
        <p:spPr>
          <a:xfrm>
            <a:off x="7210425" y="4410075"/>
            <a:ext cx="155249" cy="14287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7524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8A572-0890-4B4E-8DFD-89A985E05116}"/>
              </a:ext>
            </a:extLst>
          </p:cNvPr>
          <p:cNvSpPr>
            <a:spLocks noGrp="1"/>
          </p:cNvSpPr>
          <p:nvPr>
            <p:ph idx="1"/>
          </p:nvPr>
        </p:nvSpPr>
        <p:spPr/>
        <p:txBody>
          <a:bodyPr/>
          <a:lstStyle/>
          <a:p>
            <a:pPr lvl="1"/>
            <a:r>
              <a:rPr lang="en-US"/>
              <a:t>The system will ask you if you are sure you want to submit a 1</a:t>
            </a:r>
            <a:r>
              <a:rPr lang="en-US" baseline="30000"/>
              <a:t>st</a:t>
            </a:r>
            <a:r>
              <a:rPr lang="en-US"/>
              <a:t> Level appeal</a:t>
            </a:r>
          </a:p>
          <a:p>
            <a:pPr lvl="1"/>
            <a:r>
              <a:rPr lang="en-US"/>
              <a:t>Select the green button : </a:t>
            </a:r>
            <a:r>
              <a:rPr lang="en-US" b="1"/>
              <a:t>Request 1</a:t>
            </a:r>
            <a:r>
              <a:rPr lang="en-US" b="1" baseline="30000"/>
              <a:t>st</a:t>
            </a:r>
            <a:r>
              <a:rPr lang="en-US" b="1"/>
              <a:t> Level Appeal</a:t>
            </a:r>
            <a:endParaRPr lang="en-US"/>
          </a:p>
          <a:p>
            <a:pPr lvl="2"/>
            <a:r>
              <a:rPr lang="en-US"/>
              <a:t>You will still be able to delete the request later</a:t>
            </a:r>
          </a:p>
          <a:p>
            <a:pPr marL="457200" lvl="1" indent="0">
              <a:buNone/>
            </a:pPr>
            <a:endParaRPr lang="en-US"/>
          </a:p>
          <a:p>
            <a:pPr marL="457200" lvl="1" indent="0">
              <a:buNone/>
            </a:pPr>
            <a:endParaRPr lang="en-US"/>
          </a:p>
          <a:p>
            <a:pPr marL="457200" lvl="1" indent="0">
              <a:buNone/>
            </a:pPr>
            <a:endParaRPr lang="en-US"/>
          </a:p>
          <a:p>
            <a:pPr lvl="1"/>
            <a:r>
              <a:rPr lang="en-US"/>
              <a:t>Attach any additional documentation that is necessary to support the appeal</a:t>
            </a:r>
          </a:p>
        </p:txBody>
      </p:sp>
      <p:sp>
        <p:nvSpPr>
          <p:cNvPr id="3" name="Text Placeholder 2">
            <a:extLst>
              <a:ext uri="{FF2B5EF4-FFF2-40B4-BE49-F238E27FC236}">
                <a16:creationId xmlns:a16="http://schemas.microsoft.com/office/drawing/2014/main" id="{9AE17EB0-72BE-4B20-AA61-8E36E4AE3FCF}"/>
              </a:ext>
            </a:extLst>
          </p:cNvPr>
          <p:cNvSpPr>
            <a:spLocks noGrp="1"/>
          </p:cNvSpPr>
          <p:nvPr>
            <p:ph type="body" sz="quarter" idx="10"/>
          </p:nvPr>
        </p:nvSpPr>
        <p:spPr/>
        <p:txBody>
          <a:bodyPr/>
          <a:lstStyle/>
          <a:p>
            <a:r>
              <a:rPr lang="en-US"/>
              <a:t>Reconsideration (1</a:t>
            </a:r>
            <a:r>
              <a:rPr lang="en-US" baseline="30000"/>
              <a:t>st</a:t>
            </a:r>
            <a:r>
              <a:rPr lang="en-US"/>
              <a:t> Level Appeal) cont. </a:t>
            </a:r>
          </a:p>
        </p:txBody>
      </p:sp>
      <p:pic>
        <p:nvPicPr>
          <p:cNvPr id="4" name="Picture 3">
            <a:extLst>
              <a:ext uri="{FF2B5EF4-FFF2-40B4-BE49-F238E27FC236}">
                <a16:creationId xmlns:a16="http://schemas.microsoft.com/office/drawing/2014/main" id="{FFA28C89-986D-422F-BB87-B44AD181716B}"/>
              </a:ext>
            </a:extLst>
          </p:cNvPr>
          <p:cNvPicPr>
            <a:picLocks noChangeAspect="1"/>
          </p:cNvPicPr>
          <p:nvPr/>
        </p:nvPicPr>
        <p:blipFill rotWithShape="1">
          <a:blip r:embed="rId2"/>
          <a:srcRect b="52342"/>
          <a:stretch/>
        </p:blipFill>
        <p:spPr>
          <a:xfrm>
            <a:off x="1882218" y="3963888"/>
            <a:ext cx="6391373" cy="144631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32F7C0F-D093-45FD-9556-8B5FD9CEBB95}"/>
              </a:ext>
            </a:extLst>
          </p:cNvPr>
          <p:cNvPicPr>
            <a:picLocks noChangeAspect="1"/>
          </p:cNvPicPr>
          <p:nvPr/>
        </p:nvPicPr>
        <p:blipFill rotWithShape="1">
          <a:blip r:embed="rId3"/>
          <a:srcRect l="1470" t="5108" r="1037" b="1911"/>
          <a:stretch/>
        </p:blipFill>
        <p:spPr>
          <a:xfrm>
            <a:off x="7081746" y="1919076"/>
            <a:ext cx="4327708" cy="13283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9089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58A572-0890-4B4E-8DFD-89A985E05116}"/>
              </a:ext>
            </a:extLst>
          </p:cNvPr>
          <p:cNvSpPr>
            <a:spLocks noGrp="1"/>
          </p:cNvSpPr>
          <p:nvPr>
            <p:ph idx="1"/>
          </p:nvPr>
        </p:nvSpPr>
        <p:spPr/>
        <p:txBody>
          <a:bodyPr/>
          <a:lstStyle/>
          <a:p>
            <a:pPr lvl="1"/>
            <a:r>
              <a:rPr lang="en-US"/>
              <a:t>Sign the User Attestation using your </a:t>
            </a:r>
            <a:r>
              <a:rPr lang="en-US" b="1"/>
              <a:t>USER ID</a:t>
            </a:r>
          </a:p>
          <a:p>
            <a:pPr lvl="1"/>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lvl="1"/>
            <a:r>
              <a:rPr lang="en-US"/>
              <a:t>Click Submit to have the information sent to Telligen for reconsideration</a:t>
            </a:r>
          </a:p>
          <a:p>
            <a:pPr marL="457200" lvl="1" indent="0">
              <a:buNone/>
            </a:pPr>
            <a:endParaRPr lang="en-US"/>
          </a:p>
          <a:p>
            <a:pPr marL="457200" lvl="1" indent="0">
              <a:buNone/>
            </a:pPr>
            <a:endParaRPr lang="en-US"/>
          </a:p>
        </p:txBody>
      </p:sp>
      <p:sp>
        <p:nvSpPr>
          <p:cNvPr id="3" name="Text Placeholder 2">
            <a:extLst>
              <a:ext uri="{FF2B5EF4-FFF2-40B4-BE49-F238E27FC236}">
                <a16:creationId xmlns:a16="http://schemas.microsoft.com/office/drawing/2014/main" id="{9AE17EB0-72BE-4B20-AA61-8E36E4AE3FCF}"/>
              </a:ext>
            </a:extLst>
          </p:cNvPr>
          <p:cNvSpPr>
            <a:spLocks noGrp="1"/>
          </p:cNvSpPr>
          <p:nvPr>
            <p:ph type="body" sz="quarter" idx="10"/>
          </p:nvPr>
        </p:nvSpPr>
        <p:spPr/>
        <p:txBody>
          <a:bodyPr/>
          <a:lstStyle/>
          <a:p>
            <a:r>
              <a:rPr lang="en-US"/>
              <a:t>Reconsideration (1</a:t>
            </a:r>
            <a:r>
              <a:rPr lang="en-US" baseline="30000"/>
              <a:t>st</a:t>
            </a:r>
            <a:r>
              <a:rPr lang="en-US"/>
              <a:t> Level Appeal) cont. </a:t>
            </a:r>
          </a:p>
        </p:txBody>
      </p:sp>
      <p:pic>
        <p:nvPicPr>
          <p:cNvPr id="7" name="Picture 6">
            <a:extLst>
              <a:ext uri="{FF2B5EF4-FFF2-40B4-BE49-F238E27FC236}">
                <a16:creationId xmlns:a16="http://schemas.microsoft.com/office/drawing/2014/main" id="{BA2EE4AC-C4EC-4BDD-90C0-1D64964241B1}"/>
              </a:ext>
            </a:extLst>
          </p:cNvPr>
          <p:cNvPicPr>
            <a:picLocks noChangeAspect="1"/>
          </p:cNvPicPr>
          <p:nvPr/>
        </p:nvPicPr>
        <p:blipFill rotWithShape="1">
          <a:blip r:embed="rId2"/>
          <a:srcRect t="47121"/>
          <a:stretch/>
        </p:blipFill>
        <p:spPr>
          <a:xfrm>
            <a:off x="2347274" y="1870706"/>
            <a:ext cx="6549534" cy="174879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6A6E37DB-DE16-4788-A29F-78BF649FCD20}"/>
              </a:ext>
            </a:extLst>
          </p:cNvPr>
          <p:cNvSpPr txBox="1"/>
          <p:nvPr/>
        </p:nvSpPr>
        <p:spPr>
          <a:xfrm>
            <a:off x="9644514" y="4351362"/>
            <a:ext cx="2218342" cy="923330"/>
          </a:xfrm>
          <a:prstGeom prst="rect">
            <a:avLst/>
          </a:prstGeom>
          <a:noFill/>
          <a:ln w="38100">
            <a:solidFill>
              <a:srgbClr val="009DDC"/>
            </a:solidFill>
          </a:ln>
        </p:spPr>
        <p:txBody>
          <a:bodyPr wrap="square" rtlCol="0">
            <a:spAutoFit/>
          </a:bodyPr>
          <a:lstStyle/>
          <a:p>
            <a:pPr algn="ctr"/>
            <a:r>
              <a:rPr lang="en-US"/>
              <a:t>The system will display your appeal</a:t>
            </a:r>
          </a:p>
        </p:txBody>
      </p:sp>
      <p:sp>
        <p:nvSpPr>
          <p:cNvPr id="10" name="Star: 5 Points 9">
            <a:extLst>
              <a:ext uri="{FF2B5EF4-FFF2-40B4-BE49-F238E27FC236}">
                <a16:creationId xmlns:a16="http://schemas.microsoft.com/office/drawing/2014/main" id="{6E40C722-2CA0-4D25-B9FC-C840D1AE2969}"/>
              </a:ext>
            </a:extLst>
          </p:cNvPr>
          <p:cNvSpPr/>
          <p:nvPr/>
        </p:nvSpPr>
        <p:spPr>
          <a:xfrm>
            <a:off x="58055" y="4803352"/>
            <a:ext cx="551545" cy="4713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015557-1B65-E54F-009A-B449001FC63B}"/>
              </a:ext>
            </a:extLst>
          </p:cNvPr>
          <p:cNvPicPr>
            <a:picLocks noChangeAspect="1"/>
          </p:cNvPicPr>
          <p:nvPr/>
        </p:nvPicPr>
        <p:blipFill>
          <a:blip r:embed="rId3"/>
          <a:stretch>
            <a:fillRect/>
          </a:stretch>
        </p:blipFill>
        <p:spPr>
          <a:xfrm>
            <a:off x="609599" y="3831802"/>
            <a:ext cx="9034915" cy="19431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7438ECD-C50C-52CF-1A97-AE314D88FB8B}"/>
              </a:ext>
            </a:extLst>
          </p:cNvPr>
          <p:cNvPicPr>
            <a:picLocks noChangeAspect="1"/>
          </p:cNvPicPr>
          <p:nvPr/>
        </p:nvPicPr>
        <p:blipFill>
          <a:blip r:embed="rId4"/>
          <a:stretch>
            <a:fillRect/>
          </a:stretch>
        </p:blipFill>
        <p:spPr>
          <a:xfrm>
            <a:off x="609599" y="3848102"/>
            <a:ext cx="9173570" cy="482428"/>
          </a:xfrm>
          <a:prstGeom prst="rect">
            <a:avLst/>
          </a:prstGeom>
        </p:spPr>
      </p:pic>
    </p:spTree>
    <p:extLst>
      <p:ext uri="{BB962C8B-B14F-4D97-AF65-F5344CB8AC3E}">
        <p14:creationId xmlns:p14="http://schemas.microsoft.com/office/powerpoint/2010/main" val="3082977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44B6-3895-4ECC-D783-E96685C7BB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F82EED6-C867-B1C3-B8CA-0C2748F19DB3}"/>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F2AF4F99-36FA-4955-916C-DF49D95399E3}"/>
              </a:ext>
            </a:extLst>
          </p:cNvPr>
          <p:cNvSpPr>
            <a:spLocks noGrp="1"/>
          </p:cNvSpPr>
          <p:nvPr>
            <p:ph type="body" sz="quarter" idx="11"/>
          </p:nvPr>
        </p:nvSpPr>
        <p:spPr>
          <a:xfrm>
            <a:off x="1169822" y="2423867"/>
            <a:ext cx="9209089" cy="1714500"/>
          </a:xfrm>
        </p:spPr>
        <p:txBody>
          <a:bodyPr/>
          <a:lstStyle/>
          <a:p>
            <a:pPr algn="ctr"/>
            <a:r>
              <a:rPr lang="en-US" dirty="0"/>
              <a:t>Discharge Information</a:t>
            </a:r>
          </a:p>
        </p:txBody>
      </p:sp>
    </p:spTree>
    <p:extLst>
      <p:ext uri="{BB962C8B-B14F-4D97-AF65-F5344CB8AC3E}">
        <p14:creationId xmlns:p14="http://schemas.microsoft.com/office/powerpoint/2010/main" val="1013259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sz="quarter" idx="10"/>
          </p:nvPr>
        </p:nvSpPr>
        <p:spPr>
          <a:xfrm>
            <a:off x="609600" y="533400"/>
            <a:ext cx="8636000" cy="685800"/>
          </a:xfrm>
        </p:spPr>
        <p:txBody>
          <a:bodyPr vert="horz" lIns="0" tIns="11206" rIns="0" bIns="0" rtlCol="0">
            <a:normAutofit/>
          </a:bodyPr>
          <a:lstStyle/>
          <a:p>
            <a:pPr>
              <a:lnSpc>
                <a:spcPct val="90000"/>
              </a:lnSpc>
            </a:pPr>
            <a:r>
              <a:rPr lang="en-US" sz="2400" spc="-9"/>
              <a:t>Discharge Information Task </a:t>
            </a:r>
            <a:endParaRPr lang="en-US" sz="2400" b="1" kern="1200" spc="-9" baseline="0"/>
          </a:p>
        </p:txBody>
      </p:sp>
      <p:sp>
        <p:nvSpPr>
          <p:cNvPr id="8" name="object 8" hidden="1"/>
          <p:cNvSpPr txBox="1">
            <a:spLocks noGrp="1"/>
          </p:cNvSpPr>
          <p:nvPr>
            <p:ph type="sldNum" sz="quarter" idx="4294967295"/>
          </p:nvPr>
        </p:nvSpPr>
        <p:spPr>
          <a:xfrm>
            <a:off x="1658471" y="0"/>
            <a:ext cx="0" cy="480901"/>
          </a:xfrm>
          <a:prstGeom prst="rect">
            <a:avLst/>
          </a:prstGeom>
        </p:spPr>
        <p:txBody>
          <a:bodyPr vert="horz" wrap="square" lIns="0" tIns="0" rIns="0" bIns="0" rtlCol="0" anchor="t">
            <a:spAutoFit/>
          </a:bodyPr>
          <a:lstStyle/>
          <a:p>
            <a:pPr marL="10795" marR="0" lvl="0" indent="0" algn="l" defTabSz="914400" rtl="0" eaLnBrk="1" fontAlgn="auto" latinLnBrk="0" hangingPunct="1">
              <a:lnSpc>
                <a:spcPct val="155508"/>
              </a:lnSpc>
              <a:spcBef>
                <a:spcPts val="0"/>
              </a:spcBef>
              <a:spcAft>
                <a:spcPts val="600"/>
              </a:spcAft>
              <a:buClrTx/>
              <a:buSzTx/>
              <a:buFontTx/>
              <a:buNone/>
              <a:tabLst/>
              <a:defRPr/>
            </a:pPr>
            <a:r>
              <a:rPr kumimoji="0" sz="1059" b="0" i="0" u="none" strike="noStrike" kern="1200" cap="none" spc="-22" normalizeH="0" baseline="0" noProof="0">
                <a:ln>
                  <a:noFill/>
                </a:ln>
                <a:solidFill>
                  <a:prstClr val="white"/>
                </a:solidFill>
                <a:effectLst/>
                <a:uLnTx/>
                <a:uFillTx/>
                <a:latin typeface="Calibri"/>
                <a:ea typeface="+mn-ea"/>
                <a:cs typeface="Calibri"/>
              </a:rPr>
              <a:t>76</a:t>
            </a:r>
            <a:endParaRPr lang="en-US" sz="1059" b="0" i="0" u="none" strike="noStrike" kern="1200" cap="none" spc="-22" normalizeH="0" baseline="0" noProof="0">
              <a:ln>
                <a:noFill/>
              </a:ln>
              <a:solidFill>
                <a:prstClr val="white"/>
              </a:solidFill>
              <a:effectLst/>
              <a:uLnTx/>
              <a:uFillTx/>
              <a:latin typeface="Calibri"/>
              <a:cs typeface="Calibri"/>
            </a:endParaRPr>
          </a:p>
        </p:txBody>
      </p:sp>
      <p:graphicFrame>
        <p:nvGraphicFramePr>
          <p:cNvPr id="10" name="object 2">
            <a:extLst>
              <a:ext uri="{FF2B5EF4-FFF2-40B4-BE49-F238E27FC236}">
                <a16:creationId xmlns:a16="http://schemas.microsoft.com/office/drawing/2014/main" id="{5DF96FE8-6FC0-156D-5190-45EBFF96CAB5}"/>
              </a:ext>
            </a:extLst>
          </p:cNvPr>
          <p:cNvGraphicFramePr/>
          <p:nvPr>
            <p:extLst>
              <p:ext uri="{D42A27DB-BD31-4B8C-83A1-F6EECF244321}">
                <p14:modId xmlns:p14="http://schemas.microsoft.com/office/powerpoint/2010/main" val="2280595839"/>
              </p:ext>
            </p:extLst>
          </p:nvPr>
        </p:nvGraphicFramePr>
        <p:xfrm>
          <a:off x="246889" y="1239417"/>
          <a:ext cx="5849112" cy="452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F45497F-B3C5-2844-F5EB-86F31AA71FFB}"/>
              </a:ext>
            </a:extLst>
          </p:cNvPr>
          <p:cNvPicPr>
            <a:picLocks noChangeAspect="1"/>
          </p:cNvPicPr>
          <p:nvPr/>
        </p:nvPicPr>
        <p:blipFill>
          <a:blip r:embed="rId7"/>
          <a:stretch>
            <a:fillRect/>
          </a:stretch>
        </p:blipFill>
        <p:spPr>
          <a:xfrm>
            <a:off x="6543827" y="1826562"/>
            <a:ext cx="5538443" cy="22333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6114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sz="quarter" idx="10"/>
          </p:nvPr>
        </p:nvSpPr>
        <p:spPr>
          <a:xfrm>
            <a:off x="609600" y="533400"/>
            <a:ext cx="8636000" cy="685800"/>
          </a:xfrm>
        </p:spPr>
        <p:txBody>
          <a:bodyPr vert="horz" lIns="0" tIns="11206" rIns="0" bIns="0" rtlCol="0">
            <a:normAutofit/>
          </a:bodyPr>
          <a:lstStyle/>
          <a:p>
            <a:pPr>
              <a:lnSpc>
                <a:spcPct val="90000"/>
              </a:lnSpc>
            </a:pPr>
            <a:r>
              <a:rPr lang="en-US" sz="2400" spc="-9"/>
              <a:t>Discharge Information </a:t>
            </a:r>
            <a:endParaRPr lang="en-US" sz="2400" b="1" kern="1200" spc="-9" baseline="0"/>
          </a:p>
        </p:txBody>
      </p:sp>
      <p:sp>
        <p:nvSpPr>
          <p:cNvPr id="8" name="object 8" hidden="1"/>
          <p:cNvSpPr txBox="1">
            <a:spLocks noGrp="1"/>
          </p:cNvSpPr>
          <p:nvPr>
            <p:ph type="sldNum" sz="quarter" idx="4294967295"/>
          </p:nvPr>
        </p:nvSpPr>
        <p:spPr>
          <a:xfrm>
            <a:off x="1658471" y="0"/>
            <a:ext cx="0" cy="480901"/>
          </a:xfrm>
          <a:prstGeom prst="rect">
            <a:avLst/>
          </a:prstGeom>
        </p:spPr>
        <p:txBody>
          <a:bodyPr vert="horz" wrap="square" lIns="0" tIns="0" rIns="0" bIns="0" rtlCol="0" anchor="t">
            <a:spAutoFit/>
          </a:bodyPr>
          <a:lstStyle/>
          <a:p>
            <a:pPr marL="10795" marR="0" lvl="0" indent="0" algn="l" defTabSz="914400" rtl="0" eaLnBrk="1" fontAlgn="auto" latinLnBrk="0" hangingPunct="1">
              <a:lnSpc>
                <a:spcPct val="155508"/>
              </a:lnSpc>
              <a:spcBef>
                <a:spcPts val="0"/>
              </a:spcBef>
              <a:spcAft>
                <a:spcPts val="600"/>
              </a:spcAft>
              <a:buClrTx/>
              <a:buSzTx/>
              <a:buFontTx/>
              <a:buNone/>
              <a:tabLst/>
              <a:defRPr/>
            </a:pPr>
            <a:r>
              <a:rPr kumimoji="0" sz="1059" b="0" i="0" u="none" strike="noStrike" kern="1200" cap="none" spc="-22" normalizeH="0" baseline="0" noProof="0">
                <a:ln>
                  <a:noFill/>
                </a:ln>
                <a:solidFill>
                  <a:prstClr val="white"/>
                </a:solidFill>
                <a:effectLst/>
                <a:uLnTx/>
                <a:uFillTx/>
                <a:latin typeface="Calibri"/>
                <a:ea typeface="+mn-ea"/>
                <a:cs typeface="Calibri"/>
              </a:rPr>
              <a:t>76</a:t>
            </a:r>
            <a:endParaRPr lang="en-US" sz="1059" b="0" i="0" u="none" strike="noStrike" kern="1200" cap="none" spc="-22" normalizeH="0" baseline="0" noProof="0">
              <a:ln>
                <a:noFill/>
              </a:ln>
              <a:solidFill>
                <a:prstClr val="white"/>
              </a:solidFill>
              <a:effectLst/>
              <a:uLnTx/>
              <a:uFillTx/>
              <a:latin typeface="Calibri"/>
              <a:cs typeface="Calibri"/>
            </a:endParaRPr>
          </a:p>
        </p:txBody>
      </p:sp>
      <p:graphicFrame>
        <p:nvGraphicFramePr>
          <p:cNvPr id="10" name="object 2">
            <a:extLst>
              <a:ext uri="{FF2B5EF4-FFF2-40B4-BE49-F238E27FC236}">
                <a16:creationId xmlns:a16="http://schemas.microsoft.com/office/drawing/2014/main" id="{5DF96FE8-6FC0-156D-5190-45EBFF96CAB5}"/>
              </a:ext>
            </a:extLst>
          </p:cNvPr>
          <p:cNvGraphicFramePr/>
          <p:nvPr>
            <p:extLst>
              <p:ext uri="{D42A27DB-BD31-4B8C-83A1-F6EECF244321}">
                <p14:modId xmlns:p14="http://schemas.microsoft.com/office/powerpoint/2010/main" val="902853751"/>
              </p:ext>
            </p:extLst>
          </p:nvPr>
        </p:nvGraphicFramePr>
        <p:xfrm>
          <a:off x="246889" y="1239417"/>
          <a:ext cx="5849112" cy="452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F45497F-B3C5-2844-F5EB-86F31AA71FFB}"/>
              </a:ext>
            </a:extLst>
          </p:cNvPr>
          <p:cNvPicPr>
            <a:picLocks noChangeAspect="1"/>
          </p:cNvPicPr>
          <p:nvPr/>
        </p:nvPicPr>
        <p:blipFill>
          <a:blip r:embed="rId7"/>
          <a:stretch>
            <a:fillRect/>
          </a:stretch>
        </p:blipFill>
        <p:spPr>
          <a:xfrm>
            <a:off x="6273800" y="1555629"/>
            <a:ext cx="5741021" cy="32195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409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sz="quarter" idx="10"/>
          </p:nvPr>
        </p:nvSpPr>
        <p:spPr>
          <a:xfrm>
            <a:off x="609600" y="533400"/>
            <a:ext cx="8636000" cy="685800"/>
          </a:xfrm>
        </p:spPr>
        <p:txBody>
          <a:bodyPr vert="horz" lIns="0" tIns="11206" rIns="0" bIns="0" rtlCol="0">
            <a:normAutofit/>
          </a:bodyPr>
          <a:lstStyle/>
          <a:p>
            <a:pPr>
              <a:lnSpc>
                <a:spcPct val="90000"/>
              </a:lnSpc>
            </a:pPr>
            <a:r>
              <a:rPr lang="en-US" sz="2400" spc="-9"/>
              <a:t>Discharge Information cont.</a:t>
            </a:r>
            <a:endParaRPr lang="en-US" sz="2400" b="1" kern="1200" spc="-9" baseline="0"/>
          </a:p>
        </p:txBody>
      </p:sp>
      <p:sp>
        <p:nvSpPr>
          <p:cNvPr id="8" name="object 8" hidden="1"/>
          <p:cNvSpPr txBox="1">
            <a:spLocks noGrp="1"/>
          </p:cNvSpPr>
          <p:nvPr>
            <p:ph type="sldNum" sz="quarter" idx="4294967295"/>
          </p:nvPr>
        </p:nvSpPr>
        <p:spPr>
          <a:xfrm>
            <a:off x="1658471" y="0"/>
            <a:ext cx="0" cy="480901"/>
          </a:xfrm>
          <a:prstGeom prst="rect">
            <a:avLst/>
          </a:prstGeom>
        </p:spPr>
        <p:txBody>
          <a:bodyPr vert="horz" wrap="square" lIns="0" tIns="0" rIns="0" bIns="0" rtlCol="0" anchor="t">
            <a:spAutoFit/>
          </a:bodyPr>
          <a:lstStyle/>
          <a:p>
            <a:pPr marL="10795" marR="0" lvl="0" indent="0" algn="l" defTabSz="914400" rtl="0" eaLnBrk="1" fontAlgn="auto" latinLnBrk="0" hangingPunct="1">
              <a:lnSpc>
                <a:spcPct val="155508"/>
              </a:lnSpc>
              <a:spcBef>
                <a:spcPts val="0"/>
              </a:spcBef>
              <a:spcAft>
                <a:spcPts val="600"/>
              </a:spcAft>
              <a:buClrTx/>
              <a:buSzTx/>
              <a:buFontTx/>
              <a:buNone/>
              <a:tabLst/>
              <a:defRPr/>
            </a:pPr>
            <a:r>
              <a:rPr kumimoji="0" sz="1059" b="0" i="0" u="none" strike="noStrike" kern="1200" cap="none" spc="-22" normalizeH="0" baseline="0" noProof="0">
                <a:ln>
                  <a:noFill/>
                </a:ln>
                <a:solidFill>
                  <a:prstClr val="white"/>
                </a:solidFill>
                <a:effectLst/>
                <a:uLnTx/>
                <a:uFillTx/>
                <a:latin typeface="Calibri"/>
                <a:ea typeface="+mn-ea"/>
                <a:cs typeface="Calibri"/>
              </a:rPr>
              <a:t>76</a:t>
            </a:r>
            <a:endParaRPr lang="en-US" sz="1059" b="0" i="0" u="none" strike="noStrike" kern="1200" cap="none" spc="-22" normalizeH="0" baseline="0" noProof="0">
              <a:ln>
                <a:noFill/>
              </a:ln>
              <a:solidFill>
                <a:prstClr val="white"/>
              </a:solidFill>
              <a:effectLst/>
              <a:uLnTx/>
              <a:uFillTx/>
              <a:latin typeface="Calibri"/>
              <a:cs typeface="Calibri"/>
            </a:endParaRPr>
          </a:p>
        </p:txBody>
      </p:sp>
      <p:graphicFrame>
        <p:nvGraphicFramePr>
          <p:cNvPr id="10" name="object 2">
            <a:extLst>
              <a:ext uri="{FF2B5EF4-FFF2-40B4-BE49-F238E27FC236}">
                <a16:creationId xmlns:a16="http://schemas.microsoft.com/office/drawing/2014/main" id="{5DF96FE8-6FC0-156D-5190-45EBFF96CAB5}"/>
              </a:ext>
            </a:extLst>
          </p:cNvPr>
          <p:cNvGraphicFramePr/>
          <p:nvPr>
            <p:extLst>
              <p:ext uri="{D42A27DB-BD31-4B8C-83A1-F6EECF244321}">
                <p14:modId xmlns:p14="http://schemas.microsoft.com/office/powerpoint/2010/main" val="2289852168"/>
              </p:ext>
            </p:extLst>
          </p:nvPr>
        </p:nvGraphicFramePr>
        <p:xfrm>
          <a:off x="246889" y="1239417"/>
          <a:ext cx="5849112" cy="487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3BC94E4-1A69-1F12-205A-F7CF22B7744B}"/>
              </a:ext>
            </a:extLst>
          </p:cNvPr>
          <p:cNvPicPr>
            <a:picLocks noChangeAspect="1"/>
          </p:cNvPicPr>
          <p:nvPr/>
        </p:nvPicPr>
        <p:blipFill>
          <a:blip r:embed="rId7"/>
          <a:stretch>
            <a:fillRect/>
          </a:stretch>
        </p:blipFill>
        <p:spPr>
          <a:xfrm>
            <a:off x="6219208" y="1189049"/>
            <a:ext cx="5725903" cy="48726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9748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55100-69A2-4F9D-A3E7-D00BF3CD4F96}"/>
              </a:ext>
            </a:extLst>
          </p:cNvPr>
          <p:cNvSpPr>
            <a:spLocks noGrp="1"/>
          </p:cNvSpPr>
          <p:nvPr>
            <p:ph idx="1"/>
          </p:nvPr>
        </p:nvSpPr>
        <p:spPr>
          <a:xfrm>
            <a:off x="364305" y="1078634"/>
            <a:ext cx="10972800" cy="2550092"/>
          </a:xfrm>
        </p:spPr>
        <p:txBody>
          <a:bodyPr/>
          <a:lstStyle/>
          <a:p>
            <a:pPr marL="457200" lvl="1" indent="0">
              <a:buNone/>
            </a:pPr>
            <a:endParaRPr lang="en-US"/>
          </a:p>
          <a:p>
            <a:r>
              <a:rPr lang="en-US"/>
              <a:t>Users will receive email notifications when:</a:t>
            </a:r>
          </a:p>
          <a:p>
            <a:pPr lvl="1"/>
            <a:r>
              <a:rPr lang="en-US"/>
              <a:t>Reviews are received from the portal</a:t>
            </a:r>
          </a:p>
          <a:p>
            <a:pPr lvl="1"/>
            <a:r>
              <a:rPr lang="en-US"/>
              <a:t>Reviews are updated/changed in status</a:t>
            </a:r>
          </a:p>
          <a:p>
            <a:pPr marL="457200" lvl="1" indent="0">
              <a:buNone/>
            </a:pPr>
            <a:endParaRPr lang="en-US"/>
          </a:p>
          <a:p>
            <a:r>
              <a:rPr lang="en-US"/>
              <a:t>To make sure that everyone in your organization that should receive email notification for reviews does get one, please select the organization or facility in the Provider Organization Visibility panel.</a:t>
            </a:r>
          </a:p>
          <a:p>
            <a:pPr marL="0" indent="0">
              <a:buNone/>
            </a:pPr>
            <a:endParaRPr lang="en-US"/>
          </a:p>
        </p:txBody>
      </p:sp>
      <p:sp>
        <p:nvSpPr>
          <p:cNvPr id="4" name="Text Placeholder 3">
            <a:extLst>
              <a:ext uri="{FF2B5EF4-FFF2-40B4-BE49-F238E27FC236}">
                <a16:creationId xmlns:a16="http://schemas.microsoft.com/office/drawing/2014/main" id="{E8D0E116-7DA2-49CD-B854-F204CB35B371}"/>
              </a:ext>
            </a:extLst>
          </p:cNvPr>
          <p:cNvSpPr>
            <a:spLocks noGrp="1"/>
          </p:cNvSpPr>
          <p:nvPr>
            <p:ph type="body" sz="quarter" idx="10"/>
          </p:nvPr>
        </p:nvSpPr>
        <p:spPr/>
        <p:txBody>
          <a:bodyPr/>
          <a:lstStyle/>
          <a:p>
            <a:r>
              <a:rPr lang="en-US"/>
              <a:t>E-mail Notifications</a:t>
            </a:r>
          </a:p>
        </p:txBody>
      </p:sp>
      <p:pic>
        <p:nvPicPr>
          <p:cNvPr id="6" name="Picture 5">
            <a:extLst>
              <a:ext uri="{FF2B5EF4-FFF2-40B4-BE49-F238E27FC236}">
                <a16:creationId xmlns:a16="http://schemas.microsoft.com/office/drawing/2014/main" id="{FE3DE3C9-8B36-4E50-ACAC-D9699D9F15E5}"/>
              </a:ext>
            </a:extLst>
          </p:cNvPr>
          <p:cNvPicPr>
            <a:picLocks noChangeAspect="1"/>
          </p:cNvPicPr>
          <p:nvPr/>
        </p:nvPicPr>
        <p:blipFill>
          <a:blip r:embed="rId2"/>
          <a:stretch>
            <a:fillRect/>
          </a:stretch>
        </p:blipFill>
        <p:spPr>
          <a:xfrm>
            <a:off x="2218243" y="3903971"/>
            <a:ext cx="9118862" cy="984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1369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CBDA-24D1-73BE-913C-74C6617FCDC8}"/>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9359756-08CF-EC4B-DD16-91463ED48BA7}"/>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Text Placeholder 4">
            <a:extLst>
              <a:ext uri="{FF2B5EF4-FFF2-40B4-BE49-F238E27FC236}">
                <a16:creationId xmlns:a16="http://schemas.microsoft.com/office/drawing/2014/main" id="{C2A3807F-DDBC-2003-33A1-88891ED98759}"/>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8155DE7D-39CB-B3C0-1B45-1C26B40DB2E0}"/>
              </a:ext>
            </a:extLst>
          </p:cNvPr>
          <p:cNvSpPr>
            <a:spLocks noGrp="1"/>
          </p:cNvSpPr>
          <p:nvPr>
            <p:ph type="body" sz="quarter" idx="11"/>
          </p:nvPr>
        </p:nvSpPr>
        <p:spPr>
          <a:xfrm>
            <a:off x="1819503" y="2142978"/>
            <a:ext cx="8392973" cy="2831544"/>
          </a:xfrm>
        </p:spPr>
        <p:txBody>
          <a:bodyPr wrap="square" lIns="0" tIns="0" rIns="0" bIns="0" anchor="t">
            <a:spAutoFit/>
          </a:bodyPr>
          <a:lstStyle/>
          <a:p>
            <a:pPr algn="ctr"/>
            <a:r>
              <a:rPr lang="en-US" dirty="0"/>
              <a:t>Helpful Links</a:t>
            </a:r>
          </a:p>
          <a:p>
            <a:pPr algn="ctr"/>
            <a:r>
              <a:rPr lang="en-US" dirty="0"/>
              <a:t>Contact Information</a:t>
            </a:r>
          </a:p>
          <a:p>
            <a:pPr algn="ctr"/>
            <a:r>
              <a:rPr lang="en-US" dirty="0"/>
              <a:t>Survey</a:t>
            </a:r>
          </a:p>
          <a:p>
            <a:pPr algn="ctr"/>
            <a:r>
              <a:rPr lang="en-US" dirty="0"/>
              <a:t>Q&amp;A</a:t>
            </a:r>
          </a:p>
        </p:txBody>
      </p:sp>
    </p:spTree>
    <p:extLst>
      <p:ext uri="{BB962C8B-B14F-4D97-AF65-F5344CB8AC3E}">
        <p14:creationId xmlns:p14="http://schemas.microsoft.com/office/powerpoint/2010/main" val="3169365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7E66-482F-B089-1F32-3EBBD48CC79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C8126D-26A9-C463-71F4-60B643D09C30}"/>
              </a:ext>
            </a:extLst>
          </p:cNvPr>
          <p:cNvPicPr>
            <a:picLocks noChangeAspect="1"/>
          </p:cNvPicPr>
          <p:nvPr/>
        </p:nvPicPr>
        <p:blipFill>
          <a:blip r:embed="rId2"/>
          <a:stretch>
            <a:fillRect/>
          </a:stretch>
        </p:blipFill>
        <p:spPr>
          <a:xfrm>
            <a:off x="0" y="0"/>
            <a:ext cx="12192000" cy="6857999"/>
          </a:xfrm>
          <a:prstGeom prst="rect">
            <a:avLst/>
          </a:prstGeom>
        </p:spPr>
      </p:pic>
      <p:sp>
        <p:nvSpPr>
          <p:cNvPr id="4" name="Content Placeholder 3">
            <a:extLst>
              <a:ext uri="{FF2B5EF4-FFF2-40B4-BE49-F238E27FC236}">
                <a16:creationId xmlns:a16="http://schemas.microsoft.com/office/drawing/2014/main" id="{6C5FB308-9503-EFC0-5DE3-3A22E08D47EF}"/>
              </a:ext>
            </a:extLst>
          </p:cNvPr>
          <p:cNvSpPr>
            <a:spLocks noGrp="1"/>
          </p:cNvSpPr>
          <p:nvPr>
            <p:ph idx="1"/>
          </p:nvPr>
        </p:nvSpPr>
        <p:spPr>
          <a:xfrm>
            <a:off x="484507" y="1590292"/>
            <a:ext cx="3922902" cy="5232202"/>
          </a:xfrm>
        </p:spPr>
        <p:txBody>
          <a:bodyPr lIns="91440" tIns="45720" rIns="91440" bIns="45720" anchor="t"/>
          <a:lstStyle/>
          <a:p>
            <a:r>
              <a:rPr lang="en-US" sz="2400" b="1">
                <a:latin typeface="Century Gothic"/>
              </a:rPr>
              <a:t>Education/Training</a:t>
            </a:r>
          </a:p>
          <a:p>
            <a:r>
              <a:rPr lang="en-US" sz="2400">
                <a:latin typeface="Century Gothic"/>
                <a:hlinkClick r:id="rId3"/>
              </a:rPr>
              <a:t>https://msmedicaid.telligen.com/education-training/</a:t>
            </a:r>
            <a:endParaRPr lang="en-US" sz="2400">
              <a:latin typeface="Century Gothic"/>
            </a:endParaRPr>
          </a:p>
          <a:p>
            <a:pPr marL="0" indent="0">
              <a:buNone/>
            </a:pPr>
            <a:endParaRPr lang="en-US" sz="2400"/>
          </a:p>
          <a:p>
            <a:r>
              <a:rPr lang="en-US" sz="2400" b="1">
                <a:latin typeface="Century Gothic"/>
              </a:rPr>
              <a:t>Document Library</a:t>
            </a:r>
          </a:p>
          <a:p>
            <a:r>
              <a:rPr lang="en-US" sz="2400">
                <a:latin typeface="Century Gothic"/>
                <a:hlinkClick r:id="rId4"/>
              </a:rPr>
              <a:t>https://msmedicaid.telligen.com/document-library/</a:t>
            </a:r>
            <a:endParaRPr lang="en-US" sz="2400">
              <a:latin typeface="Century Gothic"/>
            </a:endParaRPr>
          </a:p>
          <a:p>
            <a:pPr marL="0" indent="0">
              <a:buNone/>
            </a:pPr>
            <a:endParaRPr lang="en-US" sz="600" strike="sngStrike">
              <a:solidFill>
                <a:schemeClr val="tx1"/>
              </a:solidFill>
              <a:latin typeface="Century Gothic"/>
            </a:endParaRPr>
          </a:p>
          <a:p>
            <a:pPr marL="457200" lvl="1" indent="0">
              <a:buNone/>
            </a:pPr>
            <a:endParaRPr lang="en-US" sz="2800" strike="sngStrike">
              <a:solidFill>
                <a:schemeClr val="tx1"/>
              </a:solidFill>
              <a:latin typeface="Century Gothic"/>
            </a:endParaRPr>
          </a:p>
          <a:p>
            <a:pPr lvl="1"/>
            <a:endParaRPr lang="en-US" sz="2800">
              <a:latin typeface="Century Gothic"/>
            </a:endParaRPr>
          </a:p>
          <a:p>
            <a:endParaRPr lang="en-US" sz="2800">
              <a:latin typeface="Century Gothic"/>
            </a:endParaRPr>
          </a:p>
          <a:p>
            <a:endParaRPr lang="en-US" sz="2800">
              <a:latin typeface="Century Gothic"/>
            </a:endParaRPr>
          </a:p>
        </p:txBody>
      </p:sp>
      <p:sp>
        <p:nvSpPr>
          <p:cNvPr id="5" name="Text Placeholder 4">
            <a:extLst>
              <a:ext uri="{FF2B5EF4-FFF2-40B4-BE49-F238E27FC236}">
                <a16:creationId xmlns:a16="http://schemas.microsoft.com/office/drawing/2014/main" id="{8F0CA7A8-E009-F964-8CF5-108EB33B3465}"/>
              </a:ext>
            </a:extLst>
          </p:cNvPr>
          <p:cNvSpPr>
            <a:spLocks noGrp="1"/>
          </p:cNvSpPr>
          <p:nvPr>
            <p:ph type="body" sz="quarter" idx="10"/>
          </p:nvPr>
        </p:nvSpPr>
        <p:spPr>
          <a:xfrm>
            <a:off x="609600" y="533400"/>
            <a:ext cx="8636000" cy="430887"/>
          </a:xfrm>
        </p:spPr>
        <p:txBody>
          <a:bodyPr/>
          <a:lstStyle/>
          <a:p>
            <a:r>
              <a:rPr lang="en-US"/>
              <a:t>Helpful Links</a:t>
            </a:r>
          </a:p>
        </p:txBody>
      </p:sp>
      <p:sp>
        <p:nvSpPr>
          <p:cNvPr id="2" name="Content Placeholder 3">
            <a:extLst>
              <a:ext uri="{FF2B5EF4-FFF2-40B4-BE49-F238E27FC236}">
                <a16:creationId xmlns:a16="http://schemas.microsoft.com/office/drawing/2014/main" id="{3C1D8A9C-8E35-9353-45D6-947157D09D0A}"/>
              </a:ext>
            </a:extLst>
          </p:cNvPr>
          <p:cNvSpPr txBox="1">
            <a:spLocks/>
          </p:cNvSpPr>
          <p:nvPr/>
        </p:nvSpPr>
        <p:spPr>
          <a:xfrm>
            <a:off x="4727449" y="1436370"/>
            <a:ext cx="6726936" cy="4788408"/>
          </a:xfrm>
          <a:prstGeom prst="rect">
            <a:avLst/>
          </a:prstGeom>
        </p:spPr>
        <p:txBody>
          <a:bodyPr lIns="91440" tIns="45720" rIns="91440" bIns="45720" anchor="t"/>
          <a:lstStyle>
            <a:lvl1pPr marL="342900" indent="-342900" algn="l" defTabSz="914400" rtl="0" eaLnBrk="1" latinLnBrk="0" hangingPunct="1">
              <a:spcBef>
                <a:spcPct val="20000"/>
              </a:spcBef>
              <a:buFont typeface="Wingdings" pitchFamily="2" charset="2"/>
              <a:buChar char="§"/>
              <a:defRPr sz="2000" kern="1200" baseline="0">
                <a:solidFill>
                  <a:schemeClr val="tx1">
                    <a:lumMod val="85000"/>
                    <a:lumOff val="1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Bef>
                <a:spcPct val="0"/>
              </a:spcBef>
              <a:spcAft>
                <a:spcPct val="0"/>
              </a:spcAft>
            </a:pPr>
            <a:r>
              <a:rPr lang="en-US" altLang="en-US" b="1">
                <a:solidFill>
                  <a:schemeClr val="tx1"/>
                </a:solidFill>
                <a:latin typeface="Century Gothic"/>
              </a:rPr>
              <a:t>Complete Documentation</a:t>
            </a:r>
            <a:r>
              <a:rPr lang="en-US" altLang="en-US">
                <a:solidFill>
                  <a:schemeClr val="tx1"/>
                </a:solidFill>
                <a:latin typeface="Century Gothic"/>
              </a:rPr>
              <a:t>: Include comprehensive clinical details.</a:t>
            </a:r>
            <a:r>
              <a:rPr lang="en-US">
                <a:latin typeface="Century Gothic"/>
              </a:rPr>
              <a:t> Ensure all signatures are on required documentation</a:t>
            </a:r>
          </a:p>
          <a:p>
            <a:pPr eaLnBrk="0" fontAlgn="base" hangingPunct="0">
              <a:spcBef>
                <a:spcPct val="0"/>
              </a:spcBef>
              <a:spcAft>
                <a:spcPct val="0"/>
              </a:spcAft>
            </a:pPr>
            <a:endParaRPr lang="en-US" altLang="en-US">
              <a:solidFill>
                <a:schemeClr val="tx1"/>
              </a:solidFill>
            </a:endParaRPr>
          </a:p>
          <a:p>
            <a:pPr eaLnBrk="0" fontAlgn="base" hangingPunct="0">
              <a:spcBef>
                <a:spcPct val="0"/>
              </a:spcBef>
              <a:spcAft>
                <a:spcPct val="0"/>
              </a:spcAft>
            </a:pPr>
            <a:r>
              <a:rPr lang="en-US" altLang="en-US" b="1">
                <a:solidFill>
                  <a:schemeClr val="tx1"/>
                </a:solidFill>
                <a:latin typeface="Century Gothic"/>
              </a:rPr>
              <a:t>Effective Communication</a:t>
            </a:r>
            <a:r>
              <a:rPr lang="en-US" altLang="en-US">
                <a:solidFill>
                  <a:schemeClr val="tx1"/>
                </a:solidFill>
                <a:latin typeface="Century Gothic"/>
              </a:rPr>
              <a:t>: </a:t>
            </a:r>
            <a:r>
              <a:rPr lang="en-US">
                <a:latin typeface="Century Gothic"/>
              </a:rPr>
              <a:t>If additional information is required, respond promptly via the portal under </a:t>
            </a:r>
            <a:r>
              <a:rPr lang="en-US" b="1">
                <a:latin typeface="Century Gothic"/>
              </a:rPr>
              <a:t>Request for Information (RFI)</a:t>
            </a:r>
            <a:r>
              <a:rPr lang="en-US">
                <a:latin typeface="Century Gothic"/>
              </a:rPr>
              <a:t> to prevent delays in approval.</a:t>
            </a:r>
          </a:p>
          <a:p>
            <a:pPr eaLnBrk="0" fontAlgn="base" hangingPunct="0">
              <a:spcBef>
                <a:spcPct val="0"/>
              </a:spcBef>
              <a:spcAft>
                <a:spcPct val="0"/>
              </a:spcAft>
            </a:pPr>
            <a:endParaRPr lang="en-US"/>
          </a:p>
          <a:p>
            <a:pPr eaLnBrk="0" fontAlgn="base" hangingPunct="0">
              <a:spcBef>
                <a:spcPct val="0"/>
              </a:spcBef>
              <a:spcAft>
                <a:spcPct val="0"/>
              </a:spcAft>
            </a:pPr>
            <a:r>
              <a:rPr lang="en-US" b="1">
                <a:latin typeface="Century Gothic"/>
              </a:rPr>
              <a:t>Medicaid Provider Number</a:t>
            </a:r>
            <a:r>
              <a:rPr lang="en-US">
                <a:latin typeface="Century Gothic"/>
              </a:rPr>
              <a:t>:  If you search with the Medicaid Provider Number, that will ensure you are selecting the correct doctor and location.</a:t>
            </a:r>
            <a:endParaRPr lang="en-US"/>
          </a:p>
          <a:p>
            <a:pPr marL="457200" lvl="1" indent="0">
              <a:buFont typeface="Arial" pitchFamily="34" charset="0"/>
              <a:buNone/>
            </a:pPr>
            <a:endParaRPr lang="en-US" strike="sngStrike">
              <a:solidFill>
                <a:schemeClr val="tx1"/>
              </a:solidFill>
              <a:latin typeface="Century Gothic"/>
            </a:endParaRPr>
          </a:p>
          <a:p>
            <a:pPr lvl="1"/>
            <a:endParaRPr lang="en-US">
              <a:latin typeface="Century Gothic"/>
            </a:endParaRPr>
          </a:p>
          <a:p>
            <a:endParaRPr lang="en-US">
              <a:latin typeface="Century Gothic"/>
            </a:endParaRPr>
          </a:p>
          <a:p>
            <a:endParaRPr lang="en-US">
              <a:latin typeface="Century Gothic"/>
            </a:endParaRPr>
          </a:p>
        </p:txBody>
      </p:sp>
      <p:sp>
        <p:nvSpPr>
          <p:cNvPr id="3" name="Text Placeholder 4">
            <a:extLst>
              <a:ext uri="{FF2B5EF4-FFF2-40B4-BE49-F238E27FC236}">
                <a16:creationId xmlns:a16="http://schemas.microsoft.com/office/drawing/2014/main" id="{FBC0246A-FD62-E428-447B-909599A1A67E}"/>
              </a:ext>
            </a:extLst>
          </p:cNvPr>
          <p:cNvSpPr txBox="1">
            <a:spLocks/>
          </p:cNvSpPr>
          <p:nvPr/>
        </p:nvSpPr>
        <p:spPr>
          <a:xfrm>
            <a:off x="4842510" y="533399"/>
            <a:ext cx="8636000" cy="430887"/>
          </a:xfrm>
          <a:prstGeom prst="rect">
            <a:avLst/>
          </a:prstGeom>
        </p:spPr>
        <p:txBody>
          <a:bodyPr wrap="square" lIns="0" tIns="0" rIns="0" bIns="0">
            <a:spAutoFit/>
          </a:bodyPr>
          <a:lstStyle>
            <a:lvl1pPr marL="0">
              <a:buNone/>
              <a:defRPr sz="2800" b="1" baseline="0">
                <a:solidFill>
                  <a:srgbClr val="009DDC"/>
                </a:solidFill>
                <a:latin typeface="Century Gothic" panose="020B0502020202020204" pitchFamily="34" charset="0"/>
                <a:ea typeface="+mn-ea"/>
                <a:cs typeface="+mn-cs"/>
              </a:defRPr>
            </a:lvl1pPr>
            <a:lvl2pPr marL="457200">
              <a:buNone/>
              <a:defRPr>
                <a:latin typeface="+mn-lt"/>
                <a:ea typeface="+mn-ea"/>
                <a:cs typeface="+mn-cs"/>
              </a:defRPr>
            </a:lvl2pPr>
            <a:lvl3pPr marL="914400">
              <a:buNone/>
              <a:defRPr>
                <a:latin typeface="+mn-lt"/>
                <a:ea typeface="+mn-ea"/>
                <a:cs typeface="+mn-cs"/>
              </a:defRPr>
            </a:lvl3pPr>
            <a:lvl4pPr marL="1371600">
              <a:buFont typeface="Arial" pitchFamily="34" charset="0"/>
              <a:buNone/>
              <a:defRPr>
                <a:latin typeface="+mn-lt"/>
                <a:ea typeface="+mn-ea"/>
                <a:cs typeface="+mn-cs"/>
              </a:defRPr>
            </a:lvl4pPr>
            <a:lvl5pPr marL="1828800">
              <a:buFont typeface="Arial" pitchFamily="34" charset="0"/>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Helpful Tips</a:t>
            </a:r>
          </a:p>
        </p:txBody>
      </p:sp>
    </p:spTree>
    <p:extLst>
      <p:ext uri="{BB962C8B-B14F-4D97-AF65-F5344CB8AC3E}">
        <p14:creationId xmlns:p14="http://schemas.microsoft.com/office/powerpoint/2010/main" val="28494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16915-A142-C539-0762-7A3C5C668D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C734B3-A5A5-C03D-2C6B-7E16389F2DA0}"/>
              </a:ext>
            </a:extLst>
          </p:cNvPr>
          <p:cNvPicPr>
            <a:picLocks noChangeAspect="1"/>
          </p:cNvPicPr>
          <p:nvPr/>
        </p:nvPicPr>
        <p:blipFill>
          <a:blip r:embed="rId2"/>
          <a:stretch>
            <a:fillRect/>
          </a:stretch>
        </p:blipFill>
        <p:spPr>
          <a:xfrm>
            <a:off x="0" y="0"/>
            <a:ext cx="12192000" cy="6857999"/>
          </a:xfrm>
          <a:prstGeom prst="rect">
            <a:avLst/>
          </a:prstGeom>
        </p:spPr>
      </p:pic>
      <p:sp>
        <p:nvSpPr>
          <p:cNvPr id="3" name="object 3">
            <a:extLst>
              <a:ext uri="{FF2B5EF4-FFF2-40B4-BE49-F238E27FC236}">
                <a16:creationId xmlns:a16="http://schemas.microsoft.com/office/drawing/2014/main" id="{2BAF49BC-AFAC-558D-E64C-BB7E1D789C7E}"/>
              </a:ext>
            </a:extLst>
          </p:cNvPr>
          <p:cNvSpPr txBox="1"/>
          <p:nvPr/>
        </p:nvSpPr>
        <p:spPr>
          <a:xfrm>
            <a:off x="701040" y="576052"/>
            <a:ext cx="6059279" cy="405239"/>
          </a:xfrm>
          <a:prstGeom prst="rect">
            <a:avLst/>
          </a:prstGeom>
        </p:spPr>
        <p:txBody>
          <a:bodyPr vert="horz" wrap="square" lIns="0" tIns="0" rIns="0" bIns="0" rtlCol="0" anchor="t">
            <a:spAutoFit/>
          </a:bodyPr>
          <a:lstStyle/>
          <a:p>
            <a:pPr>
              <a:lnSpc>
                <a:spcPts val="3389"/>
              </a:lnSpc>
            </a:pPr>
            <a:r>
              <a:rPr lang="en-US" sz="2800" b="1">
                <a:solidFill>
                  <a:srgbClr val="009DDC"/>
                </a:solidFill>
                <a:latin typeface="Century Gothic Bold"/>
                <a:cs typeface="GLGAHP+Century Gothic Bold"/>
              </a:rPr>
              <a:t>Review Timings</a:t>
            </a:r>
            <a:endParaRPr lang="en-US" sz="2800" b="1">
              <a:solidFill>
                <a:srgbClr val="009DDC"/>
              </a:solidFill>
              <a:latin typeface="Century Gothic Bold" panose="020B0702020202020204" pitchFamily="34" charset="0"/>
              <a:cs typeface="GLGAHP+Century Gothic Bold"/>
            </a:endParaRPr>
          </a:p>
        </p:txBody>
      </p:sp>
      <p:sp>
        <p:nvSpPr>
          <p:cNvPr id="16" name="TextBox 15">
            <a:extLst>
              <a:ext uri="{FF2B5EF4-FFF2-40B4-BE49-F238E27FC236}">
                <a16:creationId xmlns:a16="http://schemas.microsoft.com/office/drawing/2014/main" id="{7B2E4B3E-E586-6D19-66B6-6156121A6D4B}"/>
              </a:ext>
            </a:extLst>
          </p:cNvPr>
          <p:cNvSpPr txBox="1"/>
          <p:nvPr/>
        </p:nvSpPr>
        <p:spPr>
          <a:xfrm>
            <a:off x="241541" y="1279224"/>
            <a:ext cx="10990052" cy="4401205"/>
          </a:xfrm>
          <a:prstGeom prst="rect">
            <a:avLst/>
          </a:prstGeom>
          <a:noFill/>
        </p:spPr>
        <p:txBody>
          <a:bodyPr wrap="square">
            <a:spAutoFit/>
          </a:bodyPr>
          <a:lstStyle/>
          <a:p>
            <a:pPr marL="685799" lvl="0" indent="-342900" fontAlgn="auto">
              <a:lnSpc>
                <a:spcPts val="2387"/>
              </a:lnSpc>
              <a:spcBef>
                <a:spcPts val="12"/>
              </a:spcBef>
              <a:buClrTx/>
              <a:buSzTx/>
              <a:buFont typeface="Wingdings" panose="05000000000000000000" pitchFamily="2" charset="2"/>
              <a:buChar char="§"/>
              <a:tabLst/>
              <a:defRPr/>
            </a:pPr>
            <a:r>
              <a:rPr lang="en-US" sz="2000" dirty="0">
                <a:solidFill>
                  <a:srgbClr val="262626"/>
                </a:solidFill>
              </a:rPr>
              <a:t>Prospective—This is a review timing that is submitted before any services start or before any type of inpatient stay. The requested start date must be in the future.</a:t>
            </a:r>
          </a:p>
          <a:p>
            <a:pPr marL="342899" lvl="0" fontAlgn="auto">
              <a:lnSpc>
                <a:spcPts val="2387"/>
              </a:lnSpc>
              <a:spcBef>
                <a:spcPts val="12"/>
              </a:spcBef>
              <a:buClrTx/>
              <a:buSzTx/>
              <a:tabLst/>
              <a:defRPr/>
            </a:pPr>
            <a:endParaRPr lang="en-US" sz="2000" dirty="0">
              <a:solidFill>
                <a:srgbClr val="262626"/>
              </a:solidFill>
            </a:endParaRPr>
          </a:p>
          <a:p>
            <a:pPr marL="685799" marR="0" indent="-342900">
              <a:lnSpc>
                <a:spcPts val="2387"/>
              </a:lnSpc>
              <a:spcBef>
                <a:spcPts val="12"/>
              </a:spcBef>
              <a:spcAft>
                <a:spcPts val="0"/>
              </a:spcAft>
              <a:buFont typeface="Wingdings" panose="05000000000000000000" pitchFamily="2" charset="2"/>
              <a:buChar char="§"/>
            </a:pPr>
            <a:r>
              <a:rPr lang="en-US" sz="2000" dirty="0">
                <a:solidFill>
                  <a:srgbClr val="262626"/>
                </a:solidFill>
              </a:rPr>
              <a:t>Concurrent—This is the first review submitted if services have started. The requested start date should be the day of the request or any day in the past. The services are still in progress and have not ended.</a:t>
            </a:r>
          </a:p>
          <a:p>
            <a:pPr marL="342899" marR="0">
              <a:lnSpc>
                <a:spcPts val="2387"/>
              </a:lnSpc>
              <a:spcBef>
                <a:spcPts val="12"/>
              </a:spcBef>
              <a:spcAft>
                <a:spcPts val="0"/>
              </a:spcAft>
            </a:pPr>
            <a:endParaRPr lang="en-US" sz="2000" dirty="0">
              <a:solidFill>
                <a:srgbClr val="262626"/>
              </a:solidFill>
            </a:endParaRPr>
          </a:p>
          <a:p>
            <a:pPr marL="685799" indent="-342900">
              <a:lnSpc>
                <a:spcPts val="2387"/>
              </a:lnSpc>
              <a:spcBef>
                <a:spcPts val="12"/>
              </a:spcBef>
              <a:buFont typeface="Wingdings" panose="05000000000000000000" pitchFamily="2" charset="2"/>
              <a:buChar char="§"/>
            </a:pPr>
            <a:r>
              <a:rPr lang="en-US" sz="2000" dirty="0">
                <a:solidFill>
                  <a:srgbClr val="262626"/>
                </a:solidFill>
              </a:rPr>
              <a:t>Retrospective—This review timing is submitted </a:t>
            </a:r>
            <a:r>
              <a:rPr lang="en-US" sz="2000" b="1" dirty="0">
                <a:solidFill>
                  <a:srgbClr val="262626"/>
                </a:solidFill>
              </a:rPr>
              <a:t>after</a:t>
            </a:r>
            <a:r>
              <a:rPr lang="en-US" sz="2000" dirty="0">
                <a:solidFill>
                  <a:srgbClr val="262626"/>
                </a:solidFill>
              </a:rPr>
              <a:t> all services have been provided. The start date and discharge/end date should both be prior to the request date.</a:t>
            </a:r>
          </a:p>
          <a:p>
            <a:pPr marL="342899" algn="ctr">
              <a:lnSpc>
                <a:spcPts val="2387"/>
              </a:lnSpc>
              <a:spcBef>
                <a:spcPts val="12"/>
              </a:spcBef>
            </a:pPr>
            <a:endParaRPr lang="en-US" sz="2000" b="1" dirty="0">
              <a:solidFill>
                <a:srgbClr val="262626"/>
              </a:solidFill>
              <a:cs typeface="GLGAHP+Century Gothic Bold"/>
            </a:endParaRPr>
          </a:p>
          <a:p>
            <a:pPr marL="342899" algn="ctr">
              <a:lnSpc>
                <a:spcPts val="2387"/>
              </a:lnSpc>
              <a:spcBef>
                <a:spcPts val="12"/>
              </a:spcBef>
            </a:pPr>
            <a:endParaRPr lang="en-US" sz="2000" b="1" dirty="0">
              <a:solidFill>
                <a:srgbClr val="262626"/>
              </a:solidFill>
              <a:cs typeface="GLGAHP+Century Gothic Bold"/>
            </a:endParaRPr>
          </a:p>
          <a:p>
            <a:pPr marL="342899" algn="ctr">
              <a:lnSpc>
                <a:spcPts val="2387"/>
              </a:lnSpc>
              <a:spcBef>
                <a:spcPts val="12"/>
              </a:spcBef>
            </a:pPr>
            <a:r>
              <a:rPr lang="en-US" sz="2000" b="1" dirty="0">
                <a:solidFill>
                  <a:srgbClr val="262626"/>
                </a:solidFill>
                <a:cs typeface="GLGAHP+Century Gothic Bold"/>
              </a:rPr>
              <a:t>The timing</a:t>
            </a:r>
            <a:r>
              <a:rPr lang="en-US" sz="2000" b="1" spc="-10" dirty="0">
                <a:solidFill>
                  <a:srgbClr val="262626"/>
                </a:solidFill>
                <a:cs typeface="GLGAHP+Century Gothic Bold"/>
              </a:rPr>
              <a:t> </a:t>
            </a:r>
            <a:r>
              <a:rPr lang="en-US" sz="2000" b="1" dirty="0">
                <a:solidFill>
                  <a:srgbClr val="262626"/>
                </a:solidFill>
                <a:cs typeface="GLGAHP+Century Gothic Bold"/>
              </a:rPr>
              <a:t>of a review</a:t>
            </a:r>
            <a:r>
              <a:rPr lang="en-US" sz="2000" b="1" spc="-25" dirty="0">
                <a:solidFill>
                  <a:srgbClr val="262626"/>
                </a:solidFill>
                <a:cs typeface="GLGAHP+Century Gothic Bold"/>
              </a:rPr>
              <a:t> </a:t>
            </a:r>
            <a:r>
              <a:rPr lang="en-US" sz="2000" b="1" dirty="0">
                <a:solidFill>
                  <a:srgbClr val="262626"/>
                </a:solidFill>
                <a:cs typeface="GLGAHP+Century Gothic Bold"/>
              </a:rPr>
              <a:t>in Qualitrac</a:t>
            </a:r>
            <a:r>
              <a:rPr lang="en-US" sz="2000" b="1" spc="-18" dirty="0">
                <a:solidFill>
                  <a:srgbClr val="262626"/>
                </a:solidFill>
                <a:cs typeface="GLGAHP+Century Gothic Bold"/>
              </a:rPr>
              <a:t> </a:t>
            </a:r>
            <a:r>
              <a:rPr lang="en-US" sz="2000" b="1" dirty="0">
                <a:solidFill>
                  <a:srgbClr val="262626"/>
                </a:solidFill>
                <a:cs typeface="GLGAHP+Century Gothic Bold"/>
              </a:rPr>
              <a:t>is determined</a:t>
            </a:r>
            <a:r>
              <a:rPr lang="en-US" sz="2000" b="1" spc="-29" dirty="0">
                <a:solidFill>
                  <a:srgbClr val="262626"/>
                </a:solidFill>
                <a:cs typeface="GLGAHP+Century Gothic Bold"/>
              </a:rPr>
              <a:t> </a:t>
            </a:r>
            <a:r>
              <a:rPr lang="en-US" sz="2000" b="1" dirty="0">
                <a:solidFill>
                  <a:srgbClr val="262626"/>
                </a:solidFill>
                <a:cs typeface="GLGAHP+Century Gothic Bold"/>
              </a:rPr>
              <a:t>by when the services</a:t>
            </a:r>
            <a:r>
              <a:rPr lang="en-US" sz="2000" b="1" spc="-31" dirty="0">
                <a:solidFill>
                  <a:srgbClr val="262626"/>
                </a:solidFill>
                <a:cs typeface="GLGAHP+Century Gothic Bold"/>
              </a:rPr>
              <a:t> </a:t>
            </a:r>
            <a:r>
              <a:rPr lang="en-US" sz="2000" b="1" dirty="0">
                <a:solidFill>
                  <a:srgbClr val="262626"/>
                </a:solidFill>
                <a:cs typeface="GLGAHP+Century Gothic Bold"/>
              </a:rPr>
              <a:t>are/were provided. </a:t>
            </a:r>
            <a:r>
              <a:rPr lang="en-US" sz="2000" dirty="0">
                <a:solidFill>
                  <a:srgbClr val="262626"/>
                </a:solidFill>
                <a:cs typeface="VNDIIQ+Century Gothic"/>
              </a:rPr>
              <a:t>A </a:t>
            </a:r>
            <a:r>
              <a:rPr lang="en-US" sz="2000" dirty="0">
                <a:solidFill>
                  <a:srgbClr val="262626"/>
                </a:solidFill>
                <a:cs typeface="MGVKSK+Century Gothic"/>
              </a:rPr>
              <a:t>member’s</a:t>
            </a:r>
            <a:r>
              <a:rPr lang="en-US" sz="2000" spc="-51" dirty="0">
                <a:solidFill>
                  <a:srgbClr val="262626"/>
                </a:solidFill>
                <a:cs typeface="MGVKSK+Century Gothic"/>
              </a:rPr>
              <a:t> </a:t>
            </a:r>
            <a:r>
              <a:rPr lang="en-US" sz="2000" dirty="0">
                <a:solidFill>
                  <a:srgbClr val="262626"/>
                </a:solidFill>
                <a:cs typeface="MGVKSK+Century Gothic"/>
              </a:rPr>
              <a:t>eligibility</a:t>
            </a:r>
            <a:r>
              <a:rPr lang="en-US" sz="2000" spc="-33" dirty="0">
                <a:solidFill>
                  <a:srgbClr val="262626"/>
                </a:solidFill>
                <a:cs typeface="MGVKSK+Century Gothic"/>
              </a:rPr>
              <a:t> </a:t>
            </a:r>
            <a:r>
              <a:rPr lang="en-US" sz="2000" dirty="0">
                <a:solidFill>
                  <a:srgbClr val="262626"/>
                </a:solidFill>
                <a:cs typeface="MGVKSK+Century Gothic"/>
              </a:rPr>
              <a:t>does</a:t>
            </a:r>
            <a:r>
              <a:rPr lang="en-US" sz="2000" spc="22" dirty="0">
                <a:solidFill>
                  <a:srgbClr val="262626"/>
                </a:solidFill>
                <a:cs typeface="MGVKSK+Century Gothic"/>
              </a:rPr>
              <a:t> </a:t>
            </a:r>
            <a:r>
              <a:rPr lang="en-US" sz="2000" u="sng" dirty="0">
                <a:solidFill>
                  <a:srgbClr val="262626"/>
                </a:solidFill>
                <a:cs typeface="VNDIIQ+Century Gothic"/>
              </a:rPr>
              <a:t>not</a:t>
            </a:r>
            <a:r>
              <a:rPr lang="en-US" sz="2000" dirty="0">
                <a:solidFill>
                  <a:srgbClr val="262626"/>
                </a:solidFill>
                <a:cs typeface="VNDIIQ+Century Gothic"/>
              </a:rPr>
              <a:t> impact</a:t>
            </a:r>
            <a:r>
              <a:rPr lang="en-US" sz="2000" spc="-25" dirty="0">
                <a:solidFill>
                  <a:srgbClr val="262626"/>
                </a:solidFill>
                <a:cs typeface="VNDIIQ+Century Gothic"/>
              </a:rPr>
              <a:t> </a:t>
            </a:r>
            <a:r>
              <a:rPr lang="en-US" sz="2000" dirty="0">
                <a:solidFill>
                  <a:srgbClr val="262626"/>
                </a:solidFill>
                <a:cs typeface="VNDIIQ+Century Gothic"/>
              </a:rPr>
              <a:t>review</a:t>
            </a:r>
            <a:r>
              <a:rPr lang="en-US" sz="2000" spc="-37" dirty="0">
                <a:solidFill>
                  <a:srgbClr val="262626"/>
                </a:solidFill>
                <a:cs typeface="VNDIIQ+Century Gothic"/>
              </a:rPr>
              <a:t> </a:t>
            </a:r>
            <a:r>
              <a:rPr lang="en-US" sz="2000" dirty="0">
                <a:solidFill>
                  <a:srgbClr val="262626"/>
                </a:solidFill>
                <a:cs typeface="VNDIIQ+Century Gothic"/>
              </a:rPr>
              <a:t>timing.</a:t>
            </a:r>
          </a:p>
        </p:txBody>
      </p:sp>
    </p:spTree>
    <p:extLst>
      <p:ext uri="{BB962C8B-B14F-4D97-AF65-F5344CB8AC3E}">
        <p14:creationId xmlns:p14="http://schemas.microsoft.com/office/powerpoint/2010/main" val="2061067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1CF2B-CF68-05EF-3BDE-CC40B0EDC6DB}"/>
              </a:ext>
            </a:extLst>
          </p:cNvPr>
          <p:cNvSpPr>
            <a:spLocks noGrp="1"/>
          </p:cNvSpPr>
          <p:nvPr>
            <p:ph idx="1"/>
          </p:nvPr>
        </p:nvSpPr>
        <p:spPr/>
        <p:txBody>
          <a:bodyPr/>
          <a:lstStyle/>
          <a:p>
            <a:pPr marL="0" indent="0">
              <a:buNone/>
            </a:pPr>
            <a:r>
              <a:rPr lang="en-US" b="1" dirty="0"/>
              <a:t>Education Manager – Primary Point of Contact		Program Manager</a:t>
            </a:r>
          </a:p>
          <a:p>
            <a:pPr marL="0" indent="0">
              <a:buNone/>
            </a:pPr>
            <a:r>
              <a:rPr lang="en-US" dirty="0"/>
              <a:t>Charity A. Jones						AJae Devine</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Website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2000" b="0" i="0" u="none" strike="noStrike" kern="1200" cap="none" spc="0" normalizeH="0" baseline="0" noProof="0" dirty="0">
                <a:ln>
                  <a:noFill/>
                </a:ln>
                <a:solidFill>
                  <a:prstClr val="black"/>
                </a:solidFill>
                <a:effectLst/>
                <a:uLnTx/>
                <a:uFillTx/>
                <a:latin typeface="Century Gothic"/>
                <a:hlinkClick r:id="rId2"/>
              </a:rPr>
              <a:t>https://</a:t>
            </a:r>
            <a:r>
              <a:rPr lang="en-US" sz="2000" dirty="0" err="1">
                <a:solidFill>
                  <a:prstClr val="black"/>
                </a:solidFill>
                <a:latin typeface="Century Gothic"/>
                <a:hlinkClick r:id="rId2"/>
              </a:rPr>
              <a:t>ms</a:t>
            </a:r>
            <a:r>
              <a:rPr kumimoji="0" lang="en-US" sz="2000" b="0" i="0" u="none" strike="noStrike" kern="1200" cap="none" spc="0" normalizeH="0" baseline="0" noProof="0" dirty="0">
                <a:ln>
                  <a:noFill/>
                </a:ln>
                <a:solidFill>
                  <a:prstClr val="black"/>
                </a:solidFill>
                <a:effectLst/>
                <a:uLnTx/>
                <a:uFillTx/>
                <a:latin typeface="Century Gothic"/>
                <a:hlinkClick r:id="rId2"/>
              </a:rPr>
              <a:t>medicaid.telligen.com/</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entury Gothic"/>
              </a:rPr>
              <a:t>Mississippi Call Center &amp; Provider Help Desk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prstClr val="black"/>
                </a:solidFill>
                <a:effectLst/>
                <a:latin typeface="Century Gothic"/>
              </a:rPr>
              <a:t>Email: </a:t>
            </a:r>
            <a:r>
              <a:rPr lang="en-US" sz="2000" b="0" i="1" dirty="0">
                <a:solidFill>
                  <a:prstClr val="black"/>
                </a:solidFill>
                <a:latin typeface="Calibri" panose="020F0502020204030204" pitchFamily="34" charset="0"/>
                <a:ea typeface="Calibri" panose="020F0502020204030204" pitchFamily="34" charset="0"/>
                <a:hlinkClick r:id="rId3"/>
              </a:rPr>
              <a:t>msmedicaidum@telligen.com</a:t>
            </a:r>
            <a:endParaRPr lang="en-US" sz="2000" b="0" i="1" dirty="0">
              <a:solidFill>
                <a:prstClr val="black"/>
              </a:solidFill>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a:rPr>
              <a:t>Toll-Free Phone: 855-625-7709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a:rPr>
              <a:t>Fax: 800-524-5710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0" indent="0">
              <a:buFontTx/>
              <a:buNone/>
              <a:defRPr/>
            </a:pPr>
            <a:r>
              <a:rPr lang="en-US" sz="2000" b="1" dirty="0">
                <a:solidFill>
                  <a:prstClr val="black"/>
                </a:solidFill>
                <a:latin typeface="Century Gothic"/>
              </a:rPr>
              <a:t>Portal Registration Questions</a:t>
            </a:r>
          </a:p>
          <a:p>
            <a:pPr marL="342900" indent="-342900">
              <a:buFont typeface="Arial" panose="020B0604020202020204" pitchFamily="34" charset="0"/>
              <a:buChar char="•"/>
              <a:defRPr/>
            </a:pPr>
            <a:r>
              <a:rPr lang="en-US" sz="2000" dirty="0">
                <a:solidFill>
                  <a:prstClr val="black"/>
                </a:solidFill>
                <a:latin typeface="Century Gothic"/>
              </a:rPr>
              <a:t>Email:  </a:t>
            </a:r>
            <a:r>
              <a:rPr lang="en-US" sz="2000" dirty="0">
                <a:solidFill>
                  <a:prstClr val="black"/>
                </a:solidFill>
                <a:latin typeface="Century Gothic"/>
                <a:hlinkClick r:id="rId4"/>
              </a:rPr>
              <a:t>qtregistration@telligen.com</a:t>
            </a:r>
            <a:endParaRPr lang="en-US" sz="2000" dirty="0">
              <a:solidFill>
                <a:prstClr val="black"/>
              </a:solidFill>
              <a:latin typeface="Century Gothic"/>
            </a:endParaRPr>
          </a:p>
          <a:p>
            <a:pPr marL="342900" indent="-342900">
              <a:buFont typeface="Arial" panose="020B0604020202020204" pitchFamily="34" charset="0"/>
              <a:buChar char="•"/>
              <a:defRPr/>
            </a:pPr>
            <a:r>
              <a:rPr lang="en-US" sz="2000" dirty="0">
                <a:solidFill>
                  <a:prstClr val="black"/>
                </a:solidFill>
                <a:latin typeface="Century Gothic"/>
              </a:rPr>
              <a:t>Toll-Free Phone: (833) 610-1057</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7DAACDCA-FFA0-8EFA-A4F3-93687EE0D87C}"/>
              </a:ext>
            </a:extLst>
          </p:cNvPr>
          <p:cNvSpPr>
            <a:spLocks noGrp="1"/>
          </p:cNvSpPr>
          <p:nvPr>
            <p:ph type="body" sz="quarter" idx="10"/>
          </p:nvPr>
        </p:nvSpPr>
        <p:spPr/>
        <p:txBody>
          <a:bodyPr/>
          <a:lstStyle/>
          <a:p>
            <a:r>
              <a:rPr lang="en-US"/>
              <a:t>Contact Us</a:t>
            </a:r>
          </a:p>
        </p:txBody>
      </p:sp>
      <p:sp>
        <p:nvSpPr>
          <p:cNvPr id="4" name="TextBox 3">
            <a:extLst>
              <a:ext uri="{FF2B5EF4-FFF2-40B4-BE49-F238E27FC236}">
                <a16:creationId xmlns:a16="http://schemas.microsoft.com/office/drawing/2014/main" id="{DCA7DED7-6AD2-B446-E54F-E72ADD15D6BE}"/>
              </a:ext>
            </a:extLst>
          </p:cNvPr>
          <p:cNvSpPr txBox="1"/>
          <p:nvPr/>
        </p:nvSpPr>
        <p:spPr>
          <a:xfrm>
            <a:off x="7905750" y="2495550"/>
            <a:ext cx="3676650" cy="707886"/>
          </a:xfrm>
          <a:prstGeom prst="rect">
            <a:avLst/>
          </a:prstGeom>
          <a:noFill/>
        </p:spPr>
        <p:txBody>
          <a:bodyPr wrap="square" rtlCol="0">
            <a:spAutoFit/>
          </a:bodyPr>
          <a:lstStyle/>
          <a:p>
            <a:r>
              <a:rPr kumimoji="0" lang="en-US" sz="2000" b="1" i="0" u="none" strike="noStrike" kern="1200" cap="none" spc="0" normalizeH="0" baseline="0" noProof="0" dirty="0">
                <a:ln>
                  <a:noFill/>
                </a:ln>
                <a:solidFill>
                  <a:prstClr val="black"/>
                </a:solidFill>
                <a:effectLst/>
                <a:uLnTx/>
                <a:uFillTx/>
                <a:latin typeface="+mj-lt"/>
                <a:ea typeface="+mn-ea"/>
                <a:cs typeface="+mn-cs"/>
              </a:rPr>
              <a:t>Assistant Program Manager</a:t>
            </a:r>
            <a:endParaRPr lang="en-US" sz="2000" b="1" dirty="0">
              <a:solidFill>
                <a:prstClr val="black"/>
              </a:solidFill>
              <a:latin typeface="+mj-lt"/>
            </a:endParaRPr>
          </a:p>
          <a:p>
            <a:r>
              <a:rPr lang="en-US" sz="2000" dirty="0">
                <a:latin typeface="+mj-lt"/>
              </a:rPr>
              <a:t>Cassandra Bullock</a:t>
            </a:r>
          </a:p>
        </p:txBody>
      </p:sp>
    </p:spTree>
    <p:extLst>
      <p:ext uri="{BB962C8B-B14F-4D97-AF65-F5344CB8AC3E}">
        <p14:creationId xmlns:p14="http://schemas.microsoft.com/office/powerpoint/2010/main" val="4028315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4B85-9045-851E-526E-29AD2AB464F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6C9718-DE78-F240-D3C0-A85969EB0AFA}"/>
              </a:ext>
            </a:extLst>
          </p:cNvPr>
          <p:cNvSpPr>
            <a:spLocks noGrp="1"/>
          </p:cNvSpPr>
          <p:nvPr>
            <p:ph idx="1"/>
          </p:nvPr>
        </p:nvSpPr>
        <p:spPr>
          <a:xfrm>
            <a:off x="527304" y="1969008"/>
            <a:ext cx="5836920" cy="2154436"/>
          </a:xfrm>
        </p:spPr>
        <p:txBody>
          <a:bodyPr/>
          <a:lstStyle/>
          <a:p>
            <a:pPr marL="0" indent="0" algn="ctr">
              <a:buNone/>
            </a:pPr>
            <a:r>
              <a:rPr lang="en-US" dirty="0"/>
              <a:t>Thank you for attending the training! Your feedback will help us improve our sessions and address any additional needs you may have. Please take a few minutes to complete this survey.</a:t>
            </a:r>
          </a:p>
          <a:p>
            <a:pPr marL="0" indent="0" algn="ctr">
              <a:buNone/>
            </a:pPr>
            <a:endParaRPr lang="en-US" sz="2000" dirty="0">
              <a:solidFill>
                <a:prstClr val="black"/>
              </a:solidFill>
              <a:latin typeface="Century Gothic"/>
            </a:endParaRPr>
          </a:p>
          <a:p>
            <a:pPr marL="0" indent="0" algn="ctr">
              <a:buNone/>
            </a:pPr>
            <a:r>
              <a:rPr lang="en-US" sz="2000" dirty="0">
                <a:solidFill>
                  <a:prstClr val="black"/>
                </a:solidFill>
                <a:latin typeface="Century Gothic"/>
              </a:rPr>
              <a:t>https://forms.office.com/r/PcvKnkmqvK</a:t>
            </a:r>
            <a:endParaRPr lang="en-US" dirty="0"/>
          </a:p>
        </p:txBody>
      </p:sp>
      <p:sp>
        <p:nvSpPr>
          <p:cNvPr id="3" name="Text Placeholder 2">
            <a:extLst>
              <a:ext uri="{FF2B5EF4-FFF2-40B4-BE49-F238E27FC236}">
                <a16:creationId xmlns:a16="http://schemas.microsoft.com/office/drawing/2014/main" id="{79478DD8-FA54-685D-1E49-33E0ADF7CFB3}"/>
              </a:ext>
            </a:extLst>
          </p:cNvPr>
          <p:cNvSpPr>
            <a:spLocks noGrp="1"/>
          </p:cNvSpPr>
          <p:nvPr>
            <p:ph type="body" sz="quarter" idx="10"/>
          </p:nvPr>
        </p:nvSpPr>
        <p:spPr/>
        <p:txBody>
          <a:bodyPr/>
          <a:lstStyle/>
          <a:p>
            <a:r>
              <a:rPr lang="en-US"/>
              <a:t>Survey</a:t>
            </a:r>
          </a:p>
        </p:txBody>
      </p:sp>
      <p:pic>
        <p:nvPicPr>
          <p:cNvPr id="8" name="Picture 7" descr="A qr code on a blue background&#10;&#10;AI-generated content may be incorrect.">
            <a:extLst>
              <a:ext uri="{FF2B5EF4-FFF2-40B4-BE49-F238E27FC236}">
                <a16:creationId xmlns:a16="http://schemas.microsoft.com/office/drawing/2014/main" id="{0F032D44-5DF6-E5A8-109D-FDEFE6AF1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745" y="1848122"/>
            <a:ext cx="3161755" cy="3161755"/>
          </a:xfrm>
          <a:prstGeom prst="rect">
            <a:avLst/>
          </a:prstGeom>
        </p:spPr>
      </p:pic>
    </p:spTree>
    <p:extLst>
      <p:ext uri="{BB962C8B-B14F-4D97-AF65-F5344CB8AC3E}">
        <p14:creationId xmlns:p14="http://schemas.microsoft.com/office/powerpoint/2010/main" val="42232925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DCDB-6DF8-2CB3-B852-AD85ED4FC601}"/>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52263F79-2D4E-E0B5-016A-A48D80A6DF2C}"/>
              </a:ext>
            </a:extLst>
          </p:cNvPr>
          <p:cNvSpPr/>
          <p:nvPr/>
        </p:nvSpPr>
        <p:spPr>
          <a:xfrm>
            <a:off x="0" y="0"/>
            <a:ext cx="12192000" cy="6858000"/>
          </a:xfrm>
          <a:prstGeom prst="rect">
            <a:avLst/>
          </a:prstGeom>
          <a:blipFill>
            <a:blip r:embed="rId3" cstate="print"/>
            <a:stretch>
              <a:fillRect/>
            </a:stretch>
          </a:blipFill>
        </p:spPr>
        <p:txBody>
          <a:bodyPr wrap="square" lIns="0" tIns="0" rIns="0" bIns="0" rtlCol="0">
            <a:spAutoFit/>
          </a:bodyPr>
          <a:lstStyle/>
          <a:p>
            <a:endParaRPr/>
          </a:p>
        </p:txBody>
      </p:sp>
      <p:sp>
        <p:nvSpPr>
          <p:cNvPr id="5" name="Text Placeholder 4">
            <a:extLst>
              <a:ext uri="{FF2B5EF4-FFF2-40B4-BE49-F238E27FC236}">
                <a16:creationId xmlns:a16="http://schemas.microsoft.com/office/drawing/2014/main" id="{EB4A7C4E-B2B1-186F-BE16-C70F43F6A61F}"/>
              </a:ext>
            </a:extLst>
          </p:cNvPr>
          <p:cNvSpPr>
            <a:spLocks noGrp="1"/>
          </p:cNvSpPr>
          <p:nvPr>
            <p:ph type="body" sz="quarter" idx="10"/>
          </p:nvPr>
        </p:nvSpPr>
        <p:spPr/>
        <p:txBody>
          <a:bodyPr/>
          <a:lstStyle/>
          <a:p>
            <a:r>
              <a:rPr lang="en-US"/>
              <a:t> </a:t>
            </a:r>
          </a:p>
        </p:txBody>
      </p:sp>
      <p:sp>
        <p:nvSpPr>
          <p:cNvPr id="6" name="Text Placeholder 5">
            <a:extLst>
              <a:ext uri="{FF2B5EF4-FFF2-40B4-BE49-F238E27FC236}">
                <a16:creationId xmlns:a16="http://schemas.microsoft.com/office/drawing/2014/main" id="{66DACB37-17B4-1012-CEC7-9C8D9010493D}"/>
              </a:ext>
            </a:extLst>
          </p:cNvPr>
          <p:cNvSpPr>
            <a:spLocks noGrp="1"/>
          </p:cNvSpPr>
          <p:nvPr>
            <p:ph type="body" sz="quarter" idx="11"/>
          </p:nvPr>
        </p:nvSpPr>
        <p:spPr>
          <a:xfrm>
            <a:off x="1819503" y="2142978"/>
            <a:ext cx="8392973" cy="1354217"/>
          </a:xfrm>
        </p:spPr>
        <p:txBody>
          <a:bodyPr wrap="square" lIns="0" tIns="0" rIns="0" bIns="0" anchor="t">
            <a:spAutoFit/>
          </a:bodyPr>
          <a:lstStyle/>
          <a:p>
            <a:pPr algn="ctr"/>
            <a:r>
              <a:rPr lang="en-US" dirty="0"/>
              <a:t>Frequently Asked Questions </a:t>
            </a:r>
          </a:p>
          <a:p>
            <a:pPr algn="ctr"/>
            <a:r>
              <a:rPr lang="en-US" dirty="0"/>
              <a:t>Q&amp;A</a:t>
            </a:r>
          </a:p>
        </p:txBody>
      </p:sp>
    </p:spTree>
    <p:extLst>
      <p:ext uri="{BB962C8B-B14F-4D97-AF65-F5344CB8AC3E}">
        <p14:creationId xmlns:p14="http://schemas.microsoft.com/office/powerpoint/2010/main" val="892426207"/>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D9CC08A-EE91-A9E9-73F9-70D18223F06D}"/>
              </a:ext>
            </a:extLst>
          </p:cNvPr>
          <p:cNvSpPr>
            <a:spLocks noGrp="1"/>
          </p:cNvSpPr>
          <p:nvPr>
            <p:ph idx="1"/>
          </p:nvPr>
        </p:nvSpPr>
        <p:spPr>
          <a:xfrm>
            <a:off x="441198" y="1219200"/>
            <a:ext cx="11514582" cy="4761737"/>
          </a:xfrm>
        </p:spPr>
        <p:txBody>
          <a:bodyPr/>
          <a:lstStyle/>
          <a:p>
            <a:r>
              <a:rPr lang="en-US" sz="1800" dirty="0">
                <a:latin typeface="+mn-lt"/>
              </a:rPr>
              <a:t>Is there a change request option to add additional services to an existing approved request? 	 </a:t>
            </a:r>
            <a:r>
              <a:rPr lang="en-US" sz="1800" b="1" dirty="0">
                <a:latin typeface="+mn-lt"/>
              </a:rPr>
              <a:t>Providers must submit a NEW request for additional services. There is a change request 	form available for updates to date changes, modifying quantities, or updating information.</a:t>
            </a:r>
            <a:r>
              <a:rPr lang="en-US" sz="1800" dirty="0">
                <a:latin typeface="+mn-lt"/>
              </a:rPr>
              <a:t>  Updated form 	</a:t>
            </a:r>
            <a:r>
              <a:rPr lang="en-US" sz="1800" dirty="0">
                <a:latin typeface="+mn-lt"/>
                <a:hlinkClick r:id="rId2"/>
              </a:rPr>
              <a:t>MS-Change-Request-Fill-In-Form.pdf (telligen.com)</a:t>
            </a:r>
            <a:endParaRPr lang="en-US" sz="1800" dirty="0">
              <a:latin typeface="+mn-lt"/>
            </a:endParaRPr>
          </a:p>
          <a:p>
            <a:endParaRPr lang="en-US" altLang="en-US" sz="1800" dirty="0">
              <a:latin typeface="+mn-lt"/>
            </a:endParaRPr>
          </a:p>
          <a:p>
            <a:r>
              <a:rPr lang="en-US" altLang="en-US" sz="1800" dirty="0">
                <a:latin typeface="+mn-lt"/>
              </a:rPr>
              <a:t>When should I submit a retrospective request?</a:t>
            </a:r>
            <a:br>
              <a:rPr lang="en-US" altLang="en-US" sz="1800" dirty="0">
                <a:latin typeface="+mn-lt"/>
              </a:rPr>
            </a:br>
            <a:r>
              <a:rPr lang="en-US" altLang="en-US" sz="1800" dirty="0">
                <a:latin typeface="+mn-lt"/>
              </a:rPr>
              <a:t>	</a:t>
            </a:r>
            <a:r>
              <a:rPr lang="en-US" altLang="en-US" sz="1800" b="1" dirty="0">
                <a:latin typeface="+mn-lt"/>
              </a:rPr>
              <a:t>Retro requests should </a:t>
            </a:r>
            <a:r>
              <a:rPr kumimoji="0" lang="en-US" altLang="en-US" sz="1800" b="1" i="0" u="none" strike="noStrike" cap="none" normalizeH="0" baseline="0" dirty="0">
                <a:ln>
                  <a:noFill/>
                </a:ln>
                <a:solidFill>
                  <a:schemeClr val="tx1"/>
                </a:solidFill>
                <a:effectLst/>
                <a:latin typeface="+mn-lt"/>
              </a:rPr>
              <a:t>be submitted when there is an eligibility change or a managed care recoupment affecting a prior authorization.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chemeClr val="tx1"/>
              </a:solidFill>
              <a:latin typeface="+mn-lt"/>
            </a:endParaRPr>
          </a:p>
          <a:p>
            <a:pPr eaLnBrk="0" fontAlgn="base" hangingPunct="0">
              <a:spcBef>
                <a:spcPct val="0"/>
              </a:spcBef>
              <a:spcAft>
                <a:spcPct val="0"/>
              </a:spcAft>
            </a:pPr>
            <a:r>
              <a:rPr lang="en-US" altLang="en-US" sz="1800" dirty="0">
                <a:solidFill>
                  <a:schemeClr val="tx1"/>
                </a:solidFill>
                <a:latin typeface="+mn-lt"/>
              </a:rPr>
              <a:t>W</a:t>
            </a:r>
            <a:r>
              <a:rPr kumimoji="0" lang="en-US" altLang="en-US" sz="1800" i="0" u="none" strike="noStrike" cap="none" normalizeH="0" baseline="0" dirty="0">
                <a:ln>
                  <a:noFill/>
                </a:ln>
                <a:solidFill>
                  <a:schemeClr val="tx1"/>
                </a:solidFill>
                <a:effectLst/>
                <a:latin typeface="+mn-lt"/>
              </a:rPr>
              <a:t>hat documentation is required for a retro request?</a:t>
            </a:r>
            <a:br>
              <a:rPr kumimoji="0" lang="en-US" altLang="en-US" sz="1800" b="0" i="0" u="none" strike="noStrike" cap="none" normalizeH="0" baseline="0" dirty="0">
                <a:ln>
                  <a:noFill/>
                </a:ln>
                <a:solidFill>
                  <a:schemeClr val="tx1"/>
                </a:solidFill>
                <a:effectLst/>
                <a:latin typeface="+mn-lt"/>
              </a:rPr>
            </a:br>
            <a:r>
              <a:rPr lang="en-US" altLang="en-US" sz="1800" dirty="0">
                <a:solidFill>
                  <a:schemeClr val="tx1"/>
                </a:solidFill>
                <a:latin typeface="+mn-lt"/>
              </a:rPr>
              <a:t>	</a:t>
            </a:r>
            <a:r>
              <a:rPr kumimoji="0" lang="en-US" altLang="en-US" sz="1800" b="1" i="0" u="none" strike="noStrike" cap="none" normalizeH="0" baseline="0" dirty="0">
                <a:ln>
                  <a:noFill/>
                </a:ln>
                <a:solidFill>
                  <a:schemeClr val="tx1"/>
                </a:solidFill>
                <a:effectLst/>
                <a:latin typeface="+mn-lt"/>
              </a:rPr>
              <a:t>Providers must submit the following</a:t>
            </a:r>
            <a:r>
              <a:rPr kumimoji="0" lang="en-US" altLang="en-US" sz="1800" b="0" i="0" u="none" strike="noStrike" cap="none" normalizeH="0" baseline="0" dirty="0">
                <a:ln>
                  <a:noFill/>
                </a:ln>
                <a:solidFill>
                  <a:schemeClr val="tx1"/>
                </a:solidFill>
                <a:effectLst/>
                <a:latin typeface="+mn-lt"/>
              </a:rPr>
              <a:t>:</a:t>
            </a:r>
          </a:p>
          <a:p>
            <a:pPr lvl="2" eaLnBrk="0" fontAlgn="base" hangingPunct="0">
              <a:spcBef>
                <a:spcPct val="0"/>
              </a:spcBef>
              <a:spcAft>
                <a:spcPct val="0"/>
              </a:spcAft>
            </a:pPr>
            <a:r>
              <a:rPr lang="en-US" altLang="en-US" sz="1800" b="1" dirty="0">
                <a:solidFill>
                  <a:schemeClr val="tx1"/>
                </a:solidFill>
                <a:latin typeface="+mn-lt"/>
              </a:rPr>
              <a:t>A formal authorization approval (e.g., approved CCO authorization or formal approval letter)</a:t>
            </a:r>
          </a:p>
          <a:p>
            <a:pPr lvl="2" eaLnBrk="0" fontAlgn="base" hangingPunct="0">
              <a:spcBef>
                <a:spcPct val="0"/>
              </a:spcBef>
              <a:spcAft>
                <a:spcPct val="0"/>
              </a:spcAft>
            </a:pPr>
            <a:r>
              <a:rPr kumimoji="0" lang="en-US" altLang="en-US" sz="1800" b="1" i="0" u="none" strike="noStrike" cap="none" normalizeH="0" baseline="0" dirty="0">
                <a:ln>
                  <a:noFill/>
                </a:ln>
                <a:solidFill>
                  <a:schemeClr val="tx1"/>
                </a:solidFill>
                <a:effectLst/>
                <a:latin typeface="+mn-lt"/>
              </a:rPr>
              <a:t>Proof of eligibility change (e.g., enrollment updates or CCO confirmation)</a:t>
            </a:r>
          </a:p>
          <a:p>
            <a:pPr lvl="2" eaLnBrk="0" fontAlgn="base" hangingPunct="0">
              <a:spcBef>
                <a:spcPct val="0"/>
              </a:spcBef>
              <a:spcAft>
                <a:spcPct val="0"/>
              </a:spcAft>
            </a:pPr>
            <a:r>
              <a:rPr kumimoji="0" lang="en-US" altLang="en-US" sz="1800" b="1" i="0" u="none" strike="noStrike" cap="none" normalizeH="0" baseline="0" dirty="0">
                <a:ln>
                  <a:noFill/>
                </a:ln>
                <a:solidFill>
                  <a:schemeClr val="tx1"/>
                </a:solidFill>
                <a:effectLst/>
                <a:latin typeface="+mn-lt"/>
              </a:rPr>
              <a:t>Proof of recoupments/denials (e.g., remittance advice or denied claim documentation)</a:t>
            </a:r>
          </a:p>
          <a:p>
            <a:pPr lvl="2" eaLnBrk="0" fontAlgn="base" hangingPunct="0">
              <a:spcBef>
                <a:spcPct val="0"/>
              </a:spcBef>
              <a:spcAft>
                <a:spcPct val="0"/>
              </a:spcAft>
            </a:pPr>
            <a:r>
              <a:rPr kumimoji="0" lang="en-US" altLang="en-US" sz="1800" b="1" i="0" u="none" strike="noStrike" cap="none" normalizeH="0" baseline="0" dirty="0">
                <a:ln>
                  <a:noFill/>
                </a:ln>
                <a:solidFill>
                  <a:schemeClr val="tx1"/>
                </a:solidFill>
                <a:effectLst/>
                <a:latin typeface="+mn-lt"/>
              </a:rPr>
              <a:t>Clinical documentation submitted with the original request</a:t>
            </a:r>
          </a:p>
          <a:p>
            <a:pPr marL="0" indent="0">
              <a:buNone/>
            </a:pPr>
            <a:endParaRPr lang="en-US" sz="1400" dirty="0"/>
          </a:p>
        </p:txBody>
      </p:sp>
      <p:sp>
        <p:nvSpPr>
          <p:cNvPr id="5" name="Text Placeholder 4">
            <a:extLst>
              <a:ext uri="{FF2B5EF4-FFF2-40B4-BE49-F238E27FC236}">
                <a16:creationId xmlns:a16="http://schemas.microsoft.com/office/drawing/2014/main" id="{67051E28-61FE-4960-97F3-04680FD317A7}"/>
              </a:ext>
            </a:extLst>
          </p:cNvPr>
          <p:cNvSpPr>
            <a:spLocks noGrp="1"/>
          </p:cNvSpPr>
          <p:nvPr>
            <p:ph type="body" sz="quarter" idx="10"/>
          </p:nvPr>
        </p:nvSpPr>
        <p:spPr/>
        <p:txBody>
          <a:bodyPr>
            <a:normAutofit/>
          </a:bodyPr>
          <a:lstStyle/>
          <a:p>
            <a:r>
              <a:rPr lang="en-US"/>
              <a:t>Frequently Asked Questions-continued	</a:t>
            </a:r>
          </a:p>
        </p:txBody>
      </p:sp>
    </p:spTree>
    <p:extLst>
      <p:ext uri="{BB962C8B-B14F-4D97-AF65-F5344CB8AC3E}">
        <p14:creationId xmlns:p14="http://schemas.microsoft.com/office/powerpoint/2010/main" val="481854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51B8-4711-56CC-01C4-800A542DA62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2A66102-B77F-8A96-A693-E4DF3AF3ADB0}"/>
              </a:ext>
            </a:extLst>
          </p:cNvPr>
          <p:cNvSpPr>
            <a:spLocks noGrp="1"/>
          </p:cNvSpPr>
          <p:nvPr>
            <p:ph idx="1"/>
          </p:nvPr>
        </p:nvSpPr>
        <p:spPr>
          <a:xfrm>
            <a:off x="441198" y="1219200"/>
            <a:ext cx="11514582" cy="5318760"/>
          </a:xfrm>
        </p:spPr>
        <p:txBody>
          <a:bodyPr/>
          <a:lstStyle/>
          <a:p>
            <a:pPr>
              <a:spcBef>
                <a:spcPts val="0"/>
              </a:spcBef>
            </a:pPr>
            <a:r>
              <a:rPr lang="en-US" sz="1800" dirty="0"/>
              <a:t>What is the purpose of the PRTF Monthly Census Report?</a:t>
            </a:r>
          </a:p>
          <a:p>
            <a:pPr marL="400050" lvl="1" indent="0">
              <a:spcBef>
                <a:spcPts val="0"/>
              </a:spcBef>
              <a:buNone/>
            </a:pPr>
            <a:r>
              <a:rPr lang="en-US" sz="1600" b="1" dirty="0"/>
              <a:t>The report tracks new admissions, current census, and discharges to ensure accurate reporting of patient status and compliance with administrative code guidelines.</a:t>
            </a:r>
          </a:p>
          <a:p>
            <a:pPr marL="400050" lvl="1" indent="0">
              <a:spcBef>
                <a:spcPts val="0"/>
              </a:spcBef>
              <a:buNone/>
            </a:pPr>
            <a:endParaRPr lang="en-US" sz="600" b="1" dirty="0"/>
          </a:p>
          <a:p>
            <a:pPr>
              <a:spcBef>
                <a:spcPts val="0"/>
              </a:spcBef>
            </a:pPr>
            <a:r>
              <a:rPr lang="en-US" sz="1800" dirty="0"/>
              <a:t>What information should be included in the Monthly Census Report?</a:t>
            </a:r>
            <a:br>
              <a:rPr lang="en-US" sz="1800" dirty="0"/>
            </a:br>
            <a:r>
              <a:rPr lang="en-US" sz="1800" dirty="0"/>
              <a:t>	</a:t>
            </a:r>
            <a:r>
              <a:rPr lang="en-US" sz="1600" b="1" dirty="0"/>
              <a:t>Providers must report:</a:t>
            </a:r>
          </a:p>
          <a:p>
            <a:pPr lvl="2">
              <a:spcBef>
                <a:spcPts val="0"/>
              </a:spcBef>
            </a:pPr>
            <a:r>
              <a:rPr lang="en-US" b="1" dirty="0"/>
              <a:t>Patient Name</a:t>
            </a:r>
          </a:p>
          <a:p>
            <a:pPr lvl="2">
              <a:spcBef>
                <a:spcPts val="0"/>
              </a:spcBef>
            </a:pPr>
            <a:r>
              <a:rPr lang="en-US" b="1" dirty="0"/>
              <a:t>Medicaid Number</a:t>
            </a:r>
          </a:p>
          <a:p>
            <a:pPr lvl="2">
              <a:spcBef>
                <a:spcPts val="0"/>
              </a:spcBef>
            </a:pPr>
            <a:r>
              <a:rPr lang="en-US" b="1" dirty="0"/>
              <a:t>Admission Date</a:t>
            </a:r>
          </a:p>
          <a:p>
            <a:pPr lvl="2">
              <a:spcBef>
                <a:spcPts val="0"/>
              </a:spcBef>
            </a:pPr>
            <a:r>
              <a:rPr lang="en-US" b="1" dirty="0"/>
              <a:t>Number of Seclusions and if reported to Telligen</a:t>
            </a:r>
          </a:p>
          <a:p>
            <a:pPr lvl="2">
              <a:spcBef>
                <a:spcPts val="0"/>
              </a:spcBef>
            </a:pPr>
            <a:r>
              <a:rPr lang="en-US" b="1" dirty="0"/>
              <a:t>Number of Restraints and if reported to Telligen</a:t>
            </a:r>
          </a:p>
          <a:p>
            <a:pPr lvl="2">
              <a:spcBef>
                <a:spcPts val="0"/>
              </a:spcBef>
            </a:pPr>
            <a:r>
              <a:rPr lang="en-US" b="1" dirty="0"/>
              <a:t>Discharge Location and Date (for discharged patients)</a:t>
            </a:r>
          </a:p>
          <a:p>
            <a:pPr marL="914400" lvl="2" indent="0">
              <a:spcBef>
                <a:spcPts val="0"/>
              </a:spcBef>
              <a:buNone/>
            </a:pPr>
            <a:endParaRPr lang="en-US" sz="600" b="1" dirty="0"/>
          </a:p>
          <a:p>
            <a:pPr>
              <a:spcBef>
                <a:spcPts val="0"/>
              </a:spcBef>
            </a:pPr>
            <a:r>
              <a:rPr lang="en-US" sz="1800" dirty="0"/>
              <a:t>When is the Monthly Census Report due? </a:t>
            </a:r>
            <a:r>
              <a:rPr lang="en-US" sz="1800" b="1" dirty="0"/>
              <a:t>The report is due by </a:t>
            </a:r>
            <a:r>
              <a:rPr lang="en-US" sz="1800" b="1"/>
              <a:t>the last business </a:t>
            </a:r>
            <a:r>
              <a:rPr lang="en-US" sz="1800" b="1" dirty="0"/>
              <a:t>day of each month .</a:t>
            </a:r>
          </a:p>
          <a:p>
            <a:pPr marL="400050" lvl="1" indent="0">
              <a:spcBef>
                <a:spcPts val="0"/>
              </a:spcBef>
              <a:buNone/>
            </a:pPr>
            <a:endParaRPr lang="en-US" sz="600" b="1" dirty="0"/>
          </a:p>
          <a:p>
            <a:pPr>
              <a:spcBef>
                <a:spcPts val="0"/>
              </a:spcBef>
            </a:pPr>
            <a:r>
              <a:rPr lang="en-US" sz="1800" dirty="0"/>
              <a:t>How do we submit the Monthly Census Report? Reports should be emailed to </a:t>
            </a:r>
            <a:r>
              <a:rPr lang="en-US" sz="1800" b="1" dirty="0"/>
              <a:t>MSPRTF@telligen.com</a:t>
            </a:r>
            <a:endParaRPr lang="en-US" sz="1800" dirty="0"/>
          </a:p>
          <a:p>
            <a:pPr>
              <a:spcBef>
                <a:spcPts val="0"/>
              </a:spcBef>
            </a:pPr>
            <a:r>
              <a:rPr lang="en-US" sz="1800" b="1" dirty="0"/>
              <a:t>What happens if my report is incomplete or late?</a:t>
            </a:r>
            <a:br>
              <a:rPr lang="en-US" sz="1800" dirty="0"/>
            </a:br>
            <a:r>
              <a:rPr lang="en-US" sz="1800" dirty="0"/>
              <a:t>A late or incomplete reports may result in follow-up requests from Telligen and or </a:t>
            </a:r>
            <a:r>
              <a:rPr lang="en-US" sz="1800" b="1" dirty="0"/>
              <a:t>DOM</a:t>
            </a:r>
            <a:r>
              <a:rPr lang="en-US" sz="1800" dirty="0"/>
              <a:t>. Ensure timely and accurate submissions to avoid compliance issues.</a:t>
            </a:r>
          </a:p>
          <a:p>
            <a:pPr marL="400050" lvl="1" indent="0">
              <a:buNone/>
            </a:pPr>
            <a:endParaRPr lang="en-US" b="1" dirty="0"/>
          </a:p>
          <a:p>
            <a:pPr marL="0" indent="0">
              <a:buNone/>
            </a:pPr>
            <a:endParaRPr lang="en-US" sz="1400" dirty="0"/>
          </a:p>
        </p:txBody>
      </p:sp>
      <p:sp>
        <p:nvSpPr>
          <p:cNvPr id="5" name="Text Placeholder 4">
            <a:extLst>
              <a:ext uri="{FF2B5EF4-FFF2-40B4-BE49-F238E27FC236}">
                <a16:creationId xmlns:a16="http://schemas.microsoft.com/office/drawing/2014/main" id="{28E774A7-BE8B-1842-655F-B85817EC0C99}"/>
              </a:ext>
            </a:extLst>
          </p:cNvPr>
          <p:cNvSpPr>
            <a:spLocks noGrp="1"/>
          </p:cNvSpPr>
          <p:nvPr>
            <p:ph type="body" sz="quarter" idx="10"/>
          </p:nvPr>
        </p:nvSpPr>
        <p:spPr/>
        <p:txBody>
          <a:bodyPr>
            <a:normAutofit/>
          </a:bodyPr>
          <a:lstStyle/>
          <a:p>
            <a:r>
              <a:rPr lang="en-US"/>
              <a:t>Frequently Asked Questions-continued	</a:t>
            </a:r>
          </a:p>
        </p:txBody>
      </p:sp>
      <p:sp>
        <p:nvSpPr>
          <p:cNvPr id="3" name="Rectangle 2">
            <a:extLst>
              <a:ext uri="{FF2B5EF4-FFF2-40B4-BE49-F238E27FC236}">
                <a16:creationId xmlns:a16="http://schemas.microsoft.com/office/drawing/2014/main" id="{C70A77D1-483C-CB8E-720C-5242E12EA23C}"/>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E6FD7B46-DEB5-8C84-2308-A9D12393D95D}"/>
              </a:ext>
            </a:extLst>
          </p:cNvPr>
          <p:cNvSpPr>
            <a:spLocks noChangeArrowheads="1"/>
          </p:cNvSpPr>
          <p:nvPr/>
        </p:nvSpPr>
        <p:spPr bwMode="auto">
          <a:xfrm>
            <a:off x="0" y="473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8175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9D4C75-71A3-49D1-A4AF-59BD1C56DC1A}"/>
              </a:ext>
            </a:extLst>
          </p:cNvPr>
          <p:cNvSpPr>
            <a:spLocks noGrp="1"/>
          </p:cNvSpPr>
          <p:nvPr>
            <p:ph idx="1"/>
          </p:nvPr>
        </p:nvSpPr>
        <p:spPr/>
        <p:txBody>
          <a:bodyPr/>
          <a:lstStyle/>
          <a:p>
            <a:pPr marL="0" indent="0" algn="ctr">
              <a:buNone/>
            </a:pPr>
            <a:r>
              <a:rPr lang="en-US" sz="22500" b="1">
                <a:solidFill>
                  <a:srgbClr val="FF0000"/>
                </a:solidFill>
              </a:rPr>
              <a:t>?</a:t>
            </a:r>
          </a:p>
        </p:txBody>
      </p:sp>
      <p:sp>
        <p:nvSpPr>
          <p:cNvPr id="4" name="Text Placeholder 3">
            <a:extLst>
              <a:ext uri="{FF2B5EF4-FFF2-40B4-BE49-F238E27FC236}">
                <a16:creationId xmlns:a16="http://schemas.microsoft.com/office/drawing/2014/main" id="{D2A6501D-BA38-4E0F-A4DC-2CB24BEFE35D}"/>
              </a:ext>
            </a:extLst>
          </p:cNvPr>
          <p:cNvSpPr>
            <a:spLocks noGrp="1"/>
          </p:cNvSpPr>
          <p:nvPr>
            <p:ph type="body" sz="quarter" idx="10"/>
          </p:nvPr>
        </p:nvSpPr>
        <p:spPr/>
        <p:txBody>
          <a:bodyPr/>
          <a:lstStyle/>
          <a:p>
            <a:r>
              <a:rPr lang="en-US"/>
              <a:t>Questions</a:t>
            </a:r>
          </a:p>
        </p:txBody>
      </p:sp>
    </p:spTree>
    <p:extLst>
      <p:ext uri="{BB962C8B-B14F-4D97-AF65-F5344CB8AC3E}">
        <p14:creationId xmlns:p14="http://schemas.microsoft.com/office/powerpoint/2010/main" val="22414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A57D9-E83C-608A-86A1-6BF9762710F5}"/>
              </a:ext>
            </a:extLst>
          </p:cNvPr>
          <p:cNvPicPr>
            <a:picLocks noChangeAspect="1"/>
          </p:cNvPicPr>
          <p:nvPr/>
        </p:nvPicPr>
        <p:blipFill>
          <a:blip r:embed="rId4"/>
          <a:stretch>
            <a:fillRect/>
          </a:stretch>
        </p:blipFill>
        <p:spPr>
          <a:xfrm>
            <a:off x="0" y="82879"/>
            <a:ext cx="12192000" cy="6857999"/>
          </a:xfrm>
          <a:prstGeom prst="rect">
            <a:avLst/>
          </a:prstGeom>
        </p:spPr>
      </p:pic>
      <p:sp>
        <p:nvSpPr>
          <p:cNvPr id="2" name="Content Placeholder 1">
            <a:extLst>
              <a:ext uri="{FF2B5EF4-FFF2-40B4-BE49-F238E27FC236}">
                <a16:creationId xmlns:a16="http://schemas.microsoft.com/office/drawing/2014/main" id="{031DEE43-46F0-D528-1867-DF7B17F1E340}"/>
              </a:ext>
            </a:extLst>
          </p:cNvPr>
          <p:cNvSpPr>
            <a:spLocks noGrp="1"/>
          </p:cNvSpPr>
          <p:nvPr>
            <p:ph idx="1"/>
          </p:nvPr>
        </p:nvSpPr>
        <p:spPr>
          <a:xfrm>
            <a:off x="507168" y="1238098"/>
            <a:ext cx="11582163" cy="5086502"/>
          </a:xfrm>
        </p:spPr>
        <p:txBody>
          <a:bodyPr/>
          <a:lstStyle/>
          <a:p>
            <a:pPr>
              <a:spcBef>
                <a:spcPts val="600"/>
              </a:spcBef>
            </a:pPr>
            <a:r>
              <a:rPr lang="en-US" sz="2400" dirty="0"/>
              <a:t>A </a:t>
            </a:r>
            <a:r>
              <a:rPr lang="en-US" sz="2400" b="1" dirty="0"/>
              <a:t>Continued Stay Review (CSR)</a:t>
            </a:r>
            <a:r>
              <a:rPr lang="en-US" sz="2400" dirty="0"/>
              <a:t> is a request submitted to </a:t>
            </a:r>
            <a:r>
              <a:rPr lang="en-US" sz="2400" b="1" dirty="0"/>
              <a:t>extend a patient's stay</a:t>
            </a:r>
            <a:r>
              <a:rPr lang="en-US" sz="2400" dirty="0"/>
              <a:t> in a healthcare facility beyond the initial approved authorization period. It ensures that extended care is </a:t>
            </a:r>
            <a:r>
              <a:rPr lang="en-US" sz="2400" b="1" dirty="0"/>
              <a:t>medically necessary</a:t>
            </a:r>
            <a:r>
              <a:rPr lang="en-US" sz="2400" dirty="0"/>
              <a:t> and meets the required </a:t>
            </a:r>
            <a:r>
              <a:rPr lang="en-US" sz="2400" b="1" dirty="0"/>
              <a:t>clinical criteria</a:t>
            </a:r>
            <a:r>
              <a:rPr lang="en-US" sz="2400" dirty="0"/>
              <a:t> for continued hospitalization</a:t>
            </a:r>
          </a:p>
          <a:p>
            <a:endParaRPr lang="en-US" sz="2400" b="1" dirty="0"/>
          </a:p>
          <a:p>
            <a:pPr marL="0" indent="0">
              <a:buNone/>
            </a:pPr>
            <a:r>
              <a:rPr lang="en-US" sz="2400" b="1" dirty="0"/>
              <a:t>Why is a Continued Stay Review Needed?</a:t>
            </a:r>
          </a:p>
          <a:p>
            <a:pPr marL="857250" lvl="1" indent="-457200">
              <a:buFont typeface="Wingdings" panose="05000000000000000000" pitchFamily="2" charset="2"/>
              <a:buChar char="§"/>
            </a:pPr>
            <a:r>
              <a:rPr lang="en-US" sz="2200" dirty="0"/>
              <a:t>To ensure </a:t>
            </a:r>
            <a:r>
              <a:rPr lang="en-US" sz="2200" b="1" dirty="0"/>
              <a:t>continuity of care</a:t>
            </a:r>
            <a:r>
              <a:rPr lang="en-US" sz="2200" dirty="0"/>
              <a:t> for patients requiring </a:t>
            </a:r>
            <a:r>
              <a:rPr lang="en-US" sz="2200" b="1" dirty="0"/>
              <a:t>additional inpatient treatment</a:t>
            </a:r>
            <a:r>
              <a:rPr lang="en-US" sz="2200" dirty="0"/>
              <a:t>.</a:t>
            </a:r>
          </a:p>
          <a:p>
            <a:pPr marL="857250" lvl="1" indent="-457200">
              <a:buFont typeface="Wingdings" panose="05000000000000000000" pitchFamily="2" charset="2"/>
              <a:buChar char="§"/>
            </a:pPr>
            <a:r>
              <a:rPr lang="en-US" sz="2200" dirty="0"/>
              <a:t>To provide </a:t>
            </a:r>
            <a:r>
              <a:rPr lang="en-US" sz="2200" b="1" dirty="0"/>
              <a:t>medical justification</a:t>
            </a:r>
            <a:r>
              <a:rPr lang="en-US" sz="2200" dirty="0"/>
              <a:t> for extended stays based on </a:t>
            </a:r>
            <a:r>
              <a:rPr lang="en-US" sz="2200" b="1" dirty="0"/>
              <a:t>clinical criteria</a:t>
            </a:r>
            <a:r>
              <a:rPr lang="en-US" sz="2200" dirty="0"/>
              <a:t> and </a:t>
            </a:r>
            <a:r>
              <a:rPr lang="en-US" sz="2200" b="1" dirty="0"/>
              <a:t>InterQual guidelines</a:t>
            </a:r>
            <a:r>
              <a:rPr lang="en-US" sz="2200" dirty="0"/>
              <a:t>.</a:t>
            </a:r>
          </a:p>
          <a:p>
            <a:pPr marL="857250" lvl="1" indent="-457200">
              <a:spcBef>
                <a:spcPts val="600"/>
              </a:spcBef>
              <a:buFont typeface="Wingdings" panose="05000000000000000000" pitchFamily="2" charset="2"/>
              <a:buChar char="§"/>
            </a:pPr>
            <a:r>
              <a:rPr lang="en-US" sz="2200" dirty="0"/>
              <a:t>To maintain compliance with </a:t>
            </a:r>
            <a:r>
              <a:rPr lang="en-US" sz="2200" b="1" dirty="0"/>
              <a:t>Mississippi Medicaid</a:t>
            </a:r>
            <a:r>
              <a:rPr lang="en-US" sz="2200" dirty="0"/>
              <a:t> regulations and avoid </a:t>
            </a:r>
            <a:r>
              <a:rPr lang="en-US" sz="2200" b="1" dirty="0"/>
              <a:t>claim denials</a:t>
            </a:r>
            <a:r>
              <a:rPr lang="en-US" sz="2200" dirty="0"/>
              <a:t> due to lack of prior approval</a:t>
            </a:r>
          </a:p>
          <a:p>
            <a:pPr lvl="1">
              <a:lnSpc>
                <a:spcPct val="150000"/>
              </a:lnSpc>
            </a:pPr>
            <a:endParaRPr lang="en-US" sz="2800" dirty="0"/>
          </a:p>
          <a:p>
            <a:pPr lvl="1">
              <a:lnSpc>
                <a:spcPct val="150000"/>
              </a:lnSpc>
            </a:pPr>
            <a:endParaRPr lang="en-US" dirty="0"/>
          </a:p>
        </p:txBody>
      </p:sp>
      <p:sp>
        <p:nvSpPr>
          <p:cNvPr id="3" name="Text Placeholder 2">
            <a:extLst>
              <a:ext uri="{FF2B5EF4-FFF2-40B4-BE49-F238E27FC236}">
                <a16:creationId xmlns:a16="http://schemas.microsoft.com/office/drawing/2014/main" id="{74CE1207-F616-A816-4CB9-1933852B1123}"/>
              </a:ext>
            </a:extLst>
          </p:cNvPr>
          <p:cNvSpPr>
            <a:spLocks noGrp="1"/>
          </p:cNvSpPr>
          <p:nvPr>
            <p:ph type="body" sz="quarter" idx="10"/>
          </p:nvPr>
        </p:nvSpPr>
        <p:spPr>
          <a:xfrm>
            <a:off x="609600" y="533400"/>
            <a:ext cx="8636000" cy="430887"/>
          </a:xfrm>
        </p:spPr>
        <p:txBody>
          <a:bodyPr wrap="square" lIns="0" tIns="0" rIns="0" bIns="0" anchor="t">
            <a:spAutoFit/>
          </a:bodyPr>
          <a:lstStyle/>
          <a:p>
            <a:r>
              <a:rPr lang="en-US" dirty="0">
                <a:latin typeface="Century Gothic"/>
              </a:rPr>
              <a:t>Continued Stay Reviews</a:t>
            </a:r>
          </a:p>
        </p:txBody>
      </p:sp>
    </p:spTree>
    <p:extLst>
      <p:ext uri="{BB962C8B-B14F-4D97-AF65-F5344CB8AC3E}">
        <p14:creationId xmlns:p14="http://schemas.microsoft.com/office/powerpoint/2010/main" val="181790027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12573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1040" y="576052"/>
            <a:ext cx="6928189" cy="371897"/>
          </a:xfrm>
          <a:prstGeom prst="rect">
            <a:avLst/>
          </a:prstGeom>
        </p:spPr>
        <p:txBody>
          <a:bodyPr vert="horz" wrap="square" lIns="0" tIns="0" rIns="0" bIns="0" rtlCol="0">
            <a:spAutoFit/>
          </a:bodyPr>
          <a:lstStyle/>
          <a:p>
            <a:pPr marL="0" marR="0">
              <a:lnSpc>
                <a:spcPts val="2859"/>
              </a:lnSpc>
              <a:spcBef>
                <a:spcPts val="0"/>
              </a:spcBef>
              <a:spcAft>
                <a:spcPts val="0"/>
              </a:spcAft>
            </a:pPr>
            <a:r>
              <a:rPr lang="en-US" sz="2800" b="1" dirty="0">
                <a:solidFill>
                  <a:srgbClr val="009DDC"/>
                </a:solidFill>
                <a:latin typeface="Century Gothic" panose="020B0502020202020204" pitchFamily="34" charset="0"/>
                <a:cs typeface="VNDIIQ+Century Gothic"/>
              </a:rPr>
              <a:t>Urgent</a:t>
            </a:r>
            <a:r>
              <a:rPr lang="en-US" sz="2800" b="1" spc="27" dirty="0">
                <a:solidFill>
                  <a:srgbClr val="009DDC"/>
                </a:solidFill>
                <a:latin typeface="Century Gothic" panose="020B0502020202020204" pitchFamily="34" charset="0"/>
                <a:cs typeface="VNDIIQ+Century Gothic"/>
              </a:rPr>
              <a:t> Feature for </a:t>
            </a:r>
            <a:r>
              <a:rPr lang="en-US" sz="2800" b="1" dirty="0">
                <a:solidFill>
                  <a:srgbClr val="009DDC"/>
                </a:solidFill>
                <a:latin typeface="Century Gothic" panose="020B0502020202020204" pitchFamily="34" charset="0"/>
                <a:cs typeface="VNDIIQ+Century Gothic"/>
              </a:rPr>
              <a:t>Health</a:t>
            </a:r>
            <a:r>
              <a:rPr lang="en-US" sz="2800" b="1" spc="-15" dirty="0">
                <a:solidFill>
                  <a:srgbClr val="009DDC"/>
                </a:solidFill>
                <a:latin typeface="Century Gothic" panose="020B0502020202020204" pitchFamily="34" charset="0"/>
                <a:cs typeface="VNDIIQ+Century Gothic"/>
              </a:rPr>
              <a:t> </a:t>
            </a:r>
            <a:r>
              <a:rPr lang="en-US" sz="2800" b="1" dirty="0">
                <a:solidFill>
                  <a:srgbClr val="009DDC"/>
                </a:solidFill>
                <a:latin typeface="Century Gothic" panose="020B0502020202020204" pitchFamily="34" charset="0"/>
                <a:cs typeface="VNDIIQ+Century Gothic"/>
              </a:rPr>
              <a:t>Care</a:t>
            </a:r>
            <a:r>
              <a:rPr lang="en-US" sz="2800" b="1" spc="-21" dirty="0">
                <a:solidFill>
                  <a:srgbClr val="009DDC"/>
                </a:solidFill>
                <a:latin typeface="Century Gothic" panose="020B0502020202020204" pitchFamily="34" charset="0"/>
                <a:cs typeface="VNDIIQ+Century Gothic"/>
              </a:rPr>
              <a:t> </a:t>
            </a:r>
            <a:r>
              <a:rPr lang="en-US" sz="2800" b="1" dirty="0">
                <a:solidFill>
                  <a:srgbClr val="009DDC"/>
                </a:solidFill>
                <a:latin typeface="Century Gothic" panose="020B0502020202020204" pitchFamily="34" charset="0"/>
                <a:cs typeface="VNDIIQ+Century Gothic"/>
              </a:rPr>
              <a:t>Services</a:t>
            </a:r>
            <a:endParaRPr lang="en-US" sz="2800" b="1" spc="-11" dirty="0">
              <a:solidFill>
                <a:srgbClr val="009DDC"/>
              </a:solidFill>
              <a:latin typeface="Century Gothic" panose="020B0502020202020204" pitchFamily="34" charset="0"/>
              <a:cs typeface="VNDIIQ+Century Gothic"/>
            </a:endParaRPr>
          </a:p>
        </p:txBody>
      </p:sp>
      <p:sp>
        <p:nvSpPr>
          <p:cNvPr id="5" name="object 5"/>
          <p:cNvSpPr txBox="1"/>
          <p:nvPr/>
        </p:nvSpPr>
        <p:spPr>
          <a:xfrm>
            <a:off x="505885" y="1255328"/>
            <a:ext cx="10840251" cy="3485570"/>
          </a:xfrm>
          <a:prstGeom prst="rect">
            <a:avLst/>
          </a:prstGeom>
        </p:spPr>
        <p:txBody>
          <a:bodyPr vert="horz" wrap="square" lIns="0" tIns="0" rIns="0" bIns="0" rtlCol="0">
            <a:spAutoFit/>
          </a:bodyPr>
          <a:lstStyle/>
          <a:p>
            <a:pPr marL="0" marR="0">
              <a:spcBef>
                <a:spcPts val="0"/>
              </a:spcBef>
              <a:spcAft>
                <a:spcPts val="0"/>
              </a:spcAft>
            </a:pPr>
            <a:r>
              <a:rPr lang="en-US" sz="2000" dirty="0">
                <a:latin typeface="Century Gothic" panose="020B0502020202020204" pitchFamily="34" charset="0"/>
              </a:rPr>
              <a:t>Service requiring emergent authorization due to the medical urgency determined by a treating healthcare professional familiar with beneficiary’s condition and could:</a:t>
            </a:r>
          </a:p>
          <a:p>
            <a:pPr marL="0" marR="0">
              <a:spcBef>
                <a:spcPts val="0"/>
              </a:spcBef>
              <a:spcAft>
                <a:spcPts val="0"/>
              </a:spcAft>
            </a:pPr>
            <a:endParaRPr lang="en-US" sz="2000" dirty="0">
              <a:latin typeface="Century Gothic" panose="020B0502020202020204" pitchFamily="34" charset="0"/>
            </a:endParaRPr>
          </a:p>
          <a:p>
            <a:pPr marL="800100" lvl="1" indent="-342900">
              <a:lnSpc>
                <a:spcPts val="1901"/>
              </a:lnSpc>
              <a:buFont typeface="Wingdings" panose="05000000000000000000" pitchFamily="2" charset="2"/>
              <a:buChar char="§"/>
            </a:pPr>
            <a:r>
              <a:rPr lang="en-US" sz="2000" dirty="0">
                <a:solidFill>
                  <a:srgbClr val="262626"/>
                </a:solidFill>
                <a:latin typeface="Century Gothic" panose="020B0502020202020204" pitchFamily="34" charset="0"/>
                <a:cs typeface="VNDIIQ+Century Gothic"/>
              </a:rPr>
              <a:t>Seriously jeopardize</a:t>
            </a:r>
            <a:r>
              <a:rPr lang="en-US" sz="2000" spc="15"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the</a:t>
            </a:r>
            <a:r>
              <a:rPr lang="en-US" sz="2000" spc="11"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life</a:t>
            </a:r>
            <a:r>
              <a:rPr lang="en-US" sz="2000" spc="-21"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or health of beneficiary</a:t>
            </a:r>
          </a:p>
          <a:p>
            <a:pPr marL="800100" lvl="1" indent="-342900">
              <a:lnSpc>
                <a:spcPts val="1901"/>
              </a:lnSpc>
              <a:buFont typeface="Wingdings" panose="05000000000000000000" pitchFamily="2" charset="2"/>
              <a:buChar char="§"/>
            </a:pPr>
            <a:endParaRPr lang="en-US" sz="2000" dirty="0">
              <a:solidFill>
                <a:srgbClr val="262626"/>
              </a:solidFill>
              <a:latin typeface="Century Gothic" panose="020B0502020202020204" pitchFamily="34" charset="0"/>
              <a:cs typeface="VNDIIQ+Century Gothic"/>
            </a:endParaRPr>
          </a:p>
          <a:p>
            <a:pPr marL="800100" lvl="1" indent="-342900">
              <a:lnSpc>
                <a:spcPts val="1901"/>
              </a:lnSpc>
              <a:buFont typeface="Wingdings" panose="05000000000000000000" pitchFamily="2" charset="2"/>
              <a:buChar char="§"/>
            </a:pPr>
            <a:r>
              <a:rPr lang="en-US" sz="2000" dirty="0">
                <a:solidFill>
                  <a:srgbClr val="262626"/>
                </a:solidFill>
                <a:latin typeface="Century Gothic" panose="020B0502020202020204" pitchFamily="34" charset="0"/>
                <a:cs typeface="VNDIIQ+Century Gothic"/>
              </a:rPr>
              <a:t>Subject beneficiary </a:t>
            </a:r>
            <a:r>
              <a:rPr lang="en-US" sz="2000" spc="-15" dirty="0">
                <a:solidFill>
                  <a:srgbClr val="262626"/>
                </a:solidFill>
                <a:latin typeface="Century Gothic" panose="020B0502020202020204" pitchFamily="34" charset="0"/>
                <a:cs typeface="VNDIIQ+Century Gothic"/>
              </a:rPr>
              <a:t>to</a:t>
            </a:r>
            <a:r>
              <a:rPr lang="en-US" sz="2000" spc="25"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severe</a:t>
            </a:r>
            <a:r>
              <a:rPr lang="en-US" sz="2000" spc="-20"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pain that cannot be adequately managed</a:t>
            </a:r>
            <a:r>
              <a:rPr lang="en-US" sz="2000" spc="11"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without</a:t>
            </a:r>
            <a:r>
              <a:rPr lang="en-US" sz="2000" spc="42" dirty="0">
                <a:solidFill>
                  <a:srgbClr val="262626"/>
                </a:solidFill>
                <a:latin typeface="Century Gothic" panose="020B0502020202020204" pitchFamily="34" charset="0"/>
                <a:cs typeface="VNDIIQ+Century Gothic"/>
              </a:rPr>
              <a:t> authorized approval of medical care</a:t>
            </a:r>
          </a:p>
          <a:p>
            <a:pPr marL="800100" lvl="1" indent="-342900">
              <a:lnSpc>
                <a:spcPts val="1901"/>
              </a:lnSpc>
              <a:buFont typeface="Wingdings" panose="05000000000000000000" pitchFamily="2" charset="2"/>
              <a:buChar char="§"/>
            </a:pPr>
            <a:endParaRPr lang="en-US" sz="2000" spc="42" dirty="0">
              <a:solidFill>
                <a:srgbClr val="262626"/>
              </a:solidFill>
              <a:latin typeface="Century Gothic" panose="020B0502020202020204" pitchFamily="34" charset="0"/>
              <a:cs typeface="VNDIIQ+Century Gothic"/>
            </a:endParaRPr>
          </a:p>
          <a:p>
            <a:pPr marL="800100" lvl="1" indent="-342900">
              <a:lnSpc>
                <a:spcPts val="1901"/>
              </a:lnSpc>
              <a:buFont typeface="Wingdings" panose="05000000000000000000" pitchFamily="2" charset="2"/>
              <a:buChar char="§"/>
            </a:pPr>
            <a:r>
              <a:rPr lang="en-US" sz="2000" dirty="0">
                <a:solidFill>
                  <a:srgbClr val="262626"/>
                </a:solidFill>
                <a:latin typeface="Century Gothic" panose="020B0502020202020204" pitchFamily="34" charset="0"/>
                <a:cs typeface="VNDIIQ+Century Gothic"/>
              </a:rPr>
              <a:t>Lead</a:t>
            </a:r>
            <a:r>
              <a:rPr lang="en-US" sz="2000" spc="-15" dirty="0">
                <a:solidFill>
                  <a:srgbClr val="262626"/>
                </a:solidFill>
                <a:latin typeface="Century Gothic" panose="020B0502020202020204" pitchFamily="34" charset="0"/>
                <a:cs typeface="VNDIIQ+Century Gothic"/>
              </a:rPr>
              <a:t> </a:t>
            </a:r>
            <a:r>
              <a:rPr lang="en-US" sz="2000" spc="-14" dirty="0">
                <a:solidFill>
                  <a:srgbClr val="262626"/>
                </a:solidFill>
                <a:latin typeface="Century Gothic" panose="020B0502020202020204" pitchFamily="34" charset="0"/>
                <a:cs typeface="VNDIIQ+Century Gothic"/>
              </a:rPr>
              <a:t>to</a:t>
            </a:r>
            <a:r>
              <a:rPr lang="en-US" sz="2000" spc="22"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emergency</a:t>
            </a:r>
            <a:r>
              <a:rPr lang="en-US" sz="2000" spc="476"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medical</a:t>
            </a:r>
            <a:r>
              <a:rPr lang="en-US" sz="2000" spc="18"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condition</a:t>
            </a:r>
            <a:r>
              <a:rPr lang="en-US" sz="2000" spc="33"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if</a:t>
            </a:r>
            <a:r>
              <a:rPr lang="en-US" sz="2000" spc="-12"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service</a:t>
            </a:r>
            <a:r>
              <a:rPr lang="en-US" sz="2000" spc="-13"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is not rendered</a:t>
            </a:r>
            <a:r>
              <a:rPr lang="en-US" sz="2000" spc="36" dirty="0">
                <a:solidFill>
                  <a:srgbClr val="262626"/>
                </a:solidFill>
                <a:latin typeface="Century Gothic" panose="020B0502020202020204" pitchFamily="34" charset="0"/>
                <a:cs typeface="VNDIIQ+Century Gothic"/>
              </a:rPr>
              <a:t> </a:t>
            </a:r>
            <a:r>
              <a:rPr lang="en-US" sz="2000" dirty="0">
                <a:solidFill>
                  <a:srgbClr val="262626"/>
                </a:solidFill>
                <a:latin typeface="Century Gothic" panose="020B0502020202020204" pitchFamily="34" charset="0"/>
                <a:cs typeface="VNDIIQ+Century Gothic"/>
              </a:rPr>
              <a:t>during a specific time</a:t>
            </a:r>
          </a:p>
          <a:p>
            <a:pPr algn="ctr">
              <a:lnSpc>
                <a:spcPts val="1901"/>
              </a:lnSpc>
            </a:pPr>
            <a:r>
              <a:rPr lang="en-US" b="1" dirty="0">
                <a:solidFill>
                  <a:srgbClr val="262626"/>
                </a:solidFill>
                <a:latin typeface="Century Gothic" panose="020B0502020202020204" pitchFamily="34" charset="0"/>
                <a:cs typeface="VNDIIQ+Century Gothic"/>
              </a:rPr>
              <a:t>"Urgent health</a:t>
            </a:r>
            <a:r>
              <a:rPr lang="en-US" b="1" spc="-36" dirty="0">
                <a:solidFill>
                  <a:srgbClr val="262626"/>
                </a:solidFill>
                <a:latin typeface="Century Gothic" panose="020B0502020202020204" pitchFamily="34" charset="0"/>
                <a:cs typeface="VNDIIQ+Century Gothic"/>
              </a:rPr>
              <a:t> </a:t>
            </a:r>
            <a:r>
              <a:rPr lang="en-US" b="1" dirty="0">
                <a:solidFill>
                  <a:srgbClr val="262626"/>
                </a:solidFill>
                <a:latin typeface="Century Gothic" panose="020B0502020202020204" pitchFamily="34" charset="0"/>
                <a:cs typeface="VNDIIQ+Century Gothic"/>
              </a:rPr>
              <a:t>care</a:t>
            </a:r>
            <a:r>
              <a:rPr lang="en-US" b="1" spc="-12" dirty="0">
                <a:solidFill>
                  <a:srgbClr val="262626"/>
                </a:solidFill>
                <a:latin typeface="Century Gothic" panose="020B0502020202020204" pitchFamily="34" charset="0"/>
                <a:cs typeface="VNDIIQ+Century Gothic"/>
              </a:rPr>
              <a:t> </a:t>
            </a:r>
            <a:r>
              <a:rPr lang="en-US" b="1" dirty="0">
                <a:solidFill>
                  <a:srgbClr val="262626"/>
                </a:solidFill>
                <a:latin typeface="Century Gothic" panose="020B0502020202020204" pitchFamily="34" charset="0"/>
                <a:cs typeface="VNDIIQ+Century Gothic"/>
              </a:rPr>
              <a:t>service"</a:t>
            </a:r>
            <a:r>
              <a:rPr lang="en-US" b="1" spc="-36" dirty="0">
                <a:solidFill>
                  <a:srgbClr val="262626"/>
                </a:solidFill>
                <a:latin typeface="Century Gothic" panose="020B0502020202020204" pitchFamily="34" charset="0"/>
                <a:cs typeface="VNDIIQ+Century Gothic"/>
              </a:rPr>
              <a:t> </a:t>
            </a:r>
            <a:r>
              <a:rPr lang="en-US" b="1" dirty="0">
                <a:solidFill>
                  <a:srgbClr val="262626"/>
                </a:solidFill>
                <a:latin typeface="Century Gothic" panose="020B0502020202020204" pitchFamily="34" charset="0"/>
                <a:cs typeface="VNDIIQ+Century Gothic"/>
              </a:rPr>
              <a:t>does not include</a:t>
            </a:r>
            <a:r>
              <a:rPr lang="en-US" b="1" spc="-13" dirty="0">
                <a:solidFill>
                  <a:srgbClr val="262626"/>
                </a:solidFill>
                <a:latin typeface="Century Gothic" panose="020B0502020202020204" pitchFamily="34" charset="0"/>
                <a:cs typeface="VNDIIQ+Century Gothic"/>
              </a:rPr>
              <a:t> </a:t>
            </a:r>
            <a:r>
              <a:rPr lang="en-US" b="1" dirty="0">
                <a:solidFill>
                  <a:srgbClr val="262626"/>
                </a:solidFill>
                <a:latin typeface="Century Gothic" panose="020B0502020202020204" pitchFamily="34" charset="0"/>
                <a:cs typeface="VNDIIQ+Century Gothic"/>
              </a:rPr>
              <a:t>emergency</a:t>
            </a:r>
            <a:r>
              <a:rPr lang="en-US" b="1" spc="-31" dirty="0">
                <a:solidFill>
                  <a:srgbClr val="262626"/>
                </a:solidFill>
                <a:latin typeface="Century Gothic" panose="020B0502020202020204" pitchFamily="34" charset="0"/>
                <a:cs typeface="VNDIIQ+Century Gothic"/>
              </a:rPr>
              <a:t> </a:t>
            </a:r>
            <a:r>
              <a:rPr lang="en-US" b="1" dirty="0">
                <a:solidFill>
                  <a:srgbClr val="262626"/>
                </a:solidFill>
                <a:latin typeface="Century Gothic" panose="020B0502020202020204" pitchFamily="34" charset="0"/>
                <a:cs typeface="VNDIIQ+Century Gothic"/>
              </a:rPr>
              <a:t>services.</a:t>
            </a:r>
          </a:p>
          <a:p>
            <a:pPr>
              <a:lnSpc>
                <a:spcPts val="1901"/>
              </a:lnSpc>
            </a:pPr>
            <a:endParaRPr lang="en-US" dirty="0">
              <a:solidFill>
                <a:srgbClr val="262626"/>
              </a:solidFill>
              <a:latin typeface="VNDIIQ+Century Gothic"/>
              <a:cs typeface="VNDIIQ+Century Gothic"/>
            </a:endParaRPr>
          </a:p>
          <a:p>
            <a:pPr marL="0" marR="0">
              <a:spcBef>
                <a:spcPts val="0"/>
              </a:spcBef>
              <a:spcAft>
                <a:spcPts val="0"/>
              </a:spcAft>
            </a:pPr>
            <a:endParaRPr sz="2400" dirty="0">
              <a:solidFill>
                <a:srgbClr val="262626"/>
              </a:solidFill>
              <a:latin typeface="Century Gothic" panose="020B0502020202020204" pitchFamily="34" charset="0"/>
              <a:cs typeface="VNDIIQ+Century Gothic"/>
            </a:endParaRPr>
          </a:p>
        </p:txBody>
      </p:sp>
      <p:grpSp>
        <p:nvGrpSpPr>
          <p:cNvPr id="7" name="Group 6">
            <a:extLst>
              <a:ext uri="{FF2B5EF4-FFF2-40B4-BE49-F238E27FC236}">
                <a16:creationId xmlns:a16="http://schemas.microsoft.com/office/drawing/2014/main" id="{BF87F671-8A58-37EC-43BB-1A738F0165AD}"/>
              </a:ext>
            </a:extLst>
          </p:cNvPr>
          <p:cNvGrpSpPr/>
          <p:nvPr/>
        </p:nvGrpSpPr>
        <p:grpSpPr>
          <a:xfrm>
            <a:off x="2097405" y="4280734"/>
            <a:ext cx="7035165" cy="1535085"/>
            <a:chOff x="2097405" y="4280734"/>
            <a:chExt cx="7035165" cy="1535085"/>
          </a:xfrm>
        </p:grpSpPr>
        <p:pic>
          <p:nvPicPr>
            <p:cNvPr id="4" name="Content Placeholder 5" descr="A screenshot of a computer&#10;&#10;Description automatically generated">
              <a:extLst>
                <a:ext uri="{FF2B5EF4-FFF2-40B4-BE49-F238E27FC236}">
                  <a16:creationId xmlns:a16="http://schemas.microsoft.com/office/drawing/2014/main" id="{AD84D6F2-0EEF-9BC9-A2E5-E4C58E02E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405" y="4280734"/>
              <a:ext cx="7035165" cy="1535085"/>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0F47892C-FCA6-E437-FAA7-C355CC84D904}"/>
                </a:ext>
              </a:extLst>
            </p:cNvPr>
            <p:cNvSpPr/>
            <p:nvPr/>
          </p:nvSpPr>
          <p:spPr>
            <a:xfrm>
              <a:off x="3538770" y="5191192"/>
              <a:ext cx="1252728" cy="4114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553321"/>
      </p:ext>
    </p:extLst>
  </p:cSld>
  <p:clrMapOvr>
    <a:masterClrMapping/>
  </p:clrMapOvr>
</p:sld>
</file>

<file path=ppt/theme/theme1.xml><?xml version="1.0" encoding="utf-8"?>
<a:theme xmlns:a="http://schemas.openxmlformats.org/drawingml/2006/main" name="Title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Custom 2">
      <a:dk1>
        <a:sysClr val="windowText" lastClr="000000"/>
      </a:dk1>
      <a:lt1>
        <a:sysClr val="window" lastClr="FFFFFF"/>
      </a:lt1>
      <a:dk2>
        <a:srgbClr val="1F497D"/>
      </a:dk2>
      <a:lt2>
        <a:srgbClr val="EEECE1"/>
      </a:lt2>
      <a:accent1>
        <a:srgbClr val="009DDC"/>
      </a:accent1>
      <a:accent2>
        <a:srgbClr val="92D050"/>
      </a:accent2>
      <a:accent3>
        <a:srgbClr val="7F7F7F"/>
      </a:accent3>
      <a:accent4>
        <a:srgbClr val="FF9900"/>
      </a:accent4>
      <a:accent5>
        <a:srgbClr val="7030A0"/>
      </a:accent5>
      <a:accent6>
        <a:srgbClr val="4BACC6"/>
      </a:accent6>
      <a:hlink>
        <a:srgbClr val="1F497D"/>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1200A4373D04B8F11357533A3EC1F" ma:contentTypeVersion="16" ma:contentTypeDescription="Create a new document." ma:contentTypeScope="" ma:versionID="dec85eafc9baf974399b02f8bf613163">
  <xsd:schema xmlns:xsd="http://www.w3.org/2001/XMLSchema" xmlns:xs="http://www.w3.org/2001/XMLSchema" xmlns:p="http://schemas.microsoft.com/office/2006/metadata/properties" xmlns:ns2="9e62d533-0cd8-4a1b-b5f0-cb37cdaebac4" xmlns:ns3="07f6c7e0-0012-4ed9-b328-8202d31e6141" targetNamespace="http://schemas.microsoft.com/office/2006/metadata/properties" ma:root="true" ma:fieldsID="6bde58ebc843c6bce228cbdd39842b18" ns2:_="" ns3:_="">
    <xsd:import namespace="9e62d533-0cd8-4a1b-b5f0-cb37cdaebac4"/>
    <xsd:import namespace="07f6c7e0-0012-4ed9-b328-8202d31e61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Status" minOccurs="0"/>
                <xsd:element ref="ns2:MediaServiceSearchProperties" minOccurs="0"/>
                <xsd:element ref="ns2:Rece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2d533-0cd8-4a1b-b5f0-cb37cdaeb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34518c2-e3ea-4305-9d92-6699112c8d7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Status" ma:index="21" nillable="true" ma:displayName="Status" ma:default="New" ma:format="Dropdown" ma:internalName="Status">
      <xsd:simpleType>
        <xsd:restriction base="dms:Choice">
          <xsd:enumeration value="Accepted"/>
          <xsd:enumeration value="Conditionally Accepted"/>
          <xsd:enumeration value="Revisions Needed"/>
          <xsd:enumeration value="Pending Review"/>
          <xsd:enumeration value="Ongoing"/>
          <xsd:enumeration value="Completed"/>
          <xsd:enumeration value="New"/>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Received" ma:index="23" nillable="true" ma:displayName="Received" ma:default="1" ma:format="Dropdown" ma:internalName="Rece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7f6c7e0-0012-4ed9-b328-8202d31e614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bfafe33-2772-4188-a578-2ec72d0889ad}" ma:internalName="TaxCatchAll" ma:showField="CatchAllData" ma:web="07f6c7e0-0012-4ed9-b328-8202d31e61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7f6c7e0-0012-4ed9-b328-8202d31e6141" xsi:nil="true"/>
    <lcf76f155ced4ddcb4097134ff3c332f xmlns="9e62d533-0cd8-4a1b-b5f0-cb37cdaebac4">
      <Terms xmlns="http://schemas.microsoft.com/office/infopath/2007/PartnerControls"/>
    </lcf76f155ced4ddcb4097134ff3c332f>
    <Status xmlns="9e62d533-0cd8-4a1b-b5f0-cb37cdaebac4">New</Status>
    <Received xmlns="9e62d533-0cd8-4a1b-b5f0-cb37cdaebac4">true</Recei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89528-E8F5-405B-9A13-137A5EC09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2d533-0cd8-4a1b-b5f0-cb37cdaebac4"/>
    <ds:schemaRef ds:uri="07f6c7e0-0012-4ed9-b328-8202d31e6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3073A-6883-45BB-AA8F-A28180F2774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9e62d533-0cd8-4a1b-b5f0-cb37cdaebac4"/>
    <ds:schemaRef ds:uri="http://schemas.microsoft.com/office/infopath/2007/PartnerControls"/>
    <ds:schemaRef ds:uri="07f6c7e0-0012-4ed9-b328-8202d31e614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0CEAC56-0BF7-4956-96E5-EA6BCCAC7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template</Template>
  <TotalTime>417</TotalTime>
  <Words>4342</Words>
  <Application>Microsoft Office PowerPoint</Application>
  <PresentationFormat>Widescreen</PresentationFormat>
  <Paragraphs>481</Paragraphs>
  <Slides>75</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75</vt:i4>
      </vt:variant>
    </vt:vector>
  </HeadingPairs>
  <TitlesOfParts>
    <vt:vector size="91" baseType="lpstr">
      <vt:lpstr>ABSPWA+Wingdings</vt:lpstr>
      <vt:lpstr>Arial</vt:lpstr>
      <vt:lpstr>Calibri</vt:lpstr>
      <vt:lpstr>Century Gothic</vt:lpstr>
      <vt:lpstr>Century Gothic </vt:lpstr>
      <vt:lpstr>Century Gothic Bold</vt:lpstr>
      <vt:lpstr>GLGAHP+Century Gothic Bold</vt:lpstr>
      <vt:lpstr>MGVKSK+Century Gothic</vt:lpstr>
      <vt:lpstr>Times New Roman</vt:lpstr>
      <vt:lpstr>VNDIIQ+Century Gothic</vt:lpstr>
      <vt:lpstr>Wingdings</vt:lpstr>
      <vt:lpstr>Title Page Master</vt:lpstr>
      <vt:lpstr>End Page Master</vt:lpstr>
      <vt:lpstr>Divider Page Master</vt:lpstr>
      <vt:lpstr>Content Master</vt:lpstr>
      <vt:lpstr>1_Content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amartin</dc:creator>
  <cp:lastModifiedBy>Charity Jones</cp:lastModifiedBy>
  <cp:revision>3</cp:revision>
  <cp:lastPrinted>2025-02-17T21:10:51Z</cp:lastPrinted>
  <dcterms:created xsi:type="dcterms:W3CDTF">2011-08-16T16:21:27Z</dcterms:created>
  <dcterms:modified xsi:type="dcterms:W3CDTF">2025-02-25T16:44:54Z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0x010100EA41200A4373D04B8F11357533A3EC1F</vt:lpwstr>
  </property>
  <property fmtid="{D5CDD505-2E9C-101B-9397-08002B2CF9AE}" pid="3" name="Business Unit">
    <vt:lpwstr>20;#SHS|0aaa6c9d-7e31-43c4-82fa-49c1e077d444</vt:lpwstr>
  </property>
  <property fmtid="{D5CDD505-2E9C-101B-9397-08002B2CF9AE}" pid="4" name="MediaServiceImageTags">
    <vt:lpwstr/>
  </property>
  <property fmtid="{D5CDD505-2E9C-101B-9397-08002B2CF9AE}" pid="5" name="lcf76f155ced4ddcb4097134ff3c332f">
    <vt:lpwstr/>
  </property>
  <property fmtid="{D5CDD505-2E9C-101B-9397-08002B2CF9AE}" pid="6" name="CLM Client Name">
    <vt:lpwstr>23;#Wyoming|b86c6299-ef0f-4730-8c14-fb5617a0653f</vt:lpwstr>
  </property>
  <property fmtid="{D5CDD505-2E9C-101B-9397-08002B2CF9AE}" pid="7" name="_docset_NoMedatataSyncRequired">
    <vt:lpwstr>False</vt:lpwstr>
  </property>
</Properties>
</file>